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7" r:id="rId1"/>
  </p:sldMasterIdLst>
  <p:notesMasterIdLst>
    <p:notesMasterId r:id="rId25"/>
  </p:notesMasterIdLst>
  <p:handoutMasterIdLst>
    <p:handoutMasterId r:id="rId26"/>
  </p:handoutMasterIdLst>
  <p:sldIdLst>
    <p:sldId id="256" r:id="rId2"/>
    <p:sldId id="257" r:id="rId3"/>
    <p:sldId id="258" r:id="rId4"/>
    <p:sldId id="280" r:id="rId5"/>
    <p:sldId id="281" r:id="rId6"/>
    <p:sldId id="261" r:id="rId7"/>
    <p:sldId id="262" r:id="rId8"/>
    <p:sldId id="263" r:id="rId9"/>
    <p:sldId id="264" r:id="rId10"/>
    <p:sldId id="265" r:id="rId11"/>
    <p:sldId id="266" r:id="rId12"/>
    <p:sldId id="278" r:id="rId13"/>
    <p:sldId id="267" r:id="rId14"/>
    <p:sldId id="269" r:id="rId15"/>
    <p:sldId id="270" r:id="rId16"/>
    <p:sldId id="271" r:id="rId17"/>
    <p:sldId id="272" r:id="rId18"/>
    <p:sldId id="273" r:id="rId19"/>
    <p:sldId id="274" r:id="rId20"/>
    <p:sldId id="279" r:id="rId21"/>
    <p:sldId id="282" r:id="rId22"/>
    <p:sldId id="276" r:id="rId23"/>
    <p:sldId id="283" r:id="rId24"/>
  </p:sldIdLst>
  <p:sldSz cx="9144000" cy="6858000" type="screen4x3"/>
  <p:notesSz cx="6735763" cy="9866313"/>
  <p:embeddedFontLst>
    <p:embeddedFont>
      <p:font typeface="Century Gothic" panose="020B0502020202020204" pitchFamily="34"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63B"/>
    <a:srgbClr val="F5F4EE"/>
    <a:srgbClr val="3D3E44"/>
    <a:srgbClr val="2D2D2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108" d="100"/>
          <a:sy n="108" d="100"/>
        </p:scale>
        <p:origin x="10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sz="quarter" idx="1"/>
          </p:nvPr>
        </p:nvSpPr>
        <p:spPr>
          <a:xfrm>
            <a:off x="3815373" y="0"/>
            <a:ext cx="2918831" cy="495029"/>
          </a:xfrm>
          <a:prstGeom prst="rect">
            <a:avLst/>
          </a:prstGeom>
        </p:spPr>
        <p:txBody>
          <a:bodyPr vert="horz" lIns="91440" tIns="45720" rIns="91440" bIns="45720" numCol="1" rtlCol="0"/>
          <a:lstStyle>
            <a:lvl1pPr algn="r">
              <a:defRPr sz="1200"/>
            </a:lvl1pPr>
          </a:lstStyle>
          <a:p>
            <a:fld id="{61FBD992-336D-4681-AB4B-7DC5161F8B54}" type="datetimeFigureOut">
              <a:rPr lang="fr-FR" altLang="fr-FR" smtClean="0"/>
              <a:t>26/11/2024</a:t>
            </a:fld>
            <a:endParaRPr lang="fr-FR" altLang="fr-FR"/>
          </a:p>
        </p:txBody>
      </p:sp>
      <p:sp>
        <p:nvSpPr>
          <p:cNvPr id="4" name="Espace réservé du pied de page 3"/>
          <p:cNvSpPr>
            <a:spLocks noGrp="1"/>
          </p:cNvSpPr>
          <p:nvPr>
            <p:ph type="ftr" sz="quarter" idx="2"/>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5" name="Espace réservé du numéro de diapositive 4"/>
          <p:cNvSpPr>
            <a:spLocks noGrp="1"/>
          </p:cNvSpPr>
          <p:nvPr>
            <p:ph type="sldNum" sz="quarter" idx="3"/>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B1D0DF7-329F-48C2-85AB-6BA0A21E7E45}" type="slidenum">
              <a:rPr lang="fr-FR" altLang="fr-FR" smtClean="0"/>
              <a:t>‹N°›</a:t>
            </a:fld>
            <a:endParaRPr lang="fr-FR" altLang="fr-FR"/>
          </a:p>
        </p:txBody>
      </p:sp>
    </p:spTree>
    <p:extLst>
      <p:ext uri="{BB962C8B-B14F-4D97-AF65-F5344CB8AC3E}">
        <p14:creationId xmlns:p14="http://schemas.microsoft.com/office/powerpoint/2010/main" val="4346853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numCol="1" rtlCol="0"/>
          <a:lstStyle>
            <a:lvl1pPr algn="l">
              <a:defRPr sz="1200"/>
            </a:lvl1pPr>
          </a:lstStyle>
          <a:p>
            <a:endParaRPr lang="fr-FR" alt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numCol="1" rtlCol="0"/>
          <a:lstStyle>
            <a:lvl1pPr algn="r">
              <a:defRPr sz="1200"/>
            </a:lvl1pPr>
          </a:lstStyle>
          <a:p>
            <a:fld id="{45D0D8BF-E393-4655-9747-501AB98FB82B}" type="datetimeFigureOut">
              <a:rPr lang="fr-FR" altLang="fr-FR" smtClean="0"/>
              <a:t>26/11/2024</a:t>
            </a:fld>
            <a:endParaRPr lang="fr-FR" alt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numCol="1" rtlCol="0" anchor="ctr"/>
          <a:lstStyle/>
          <a:p>
            <a:endParaRPr lang="fr-FR" alt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numCol="1" rtlCol="0"/>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numCol="1" rtlCol="0" anchor="b"/>
          <a:lstStyle>
            <a:lvl1pPr algn="l">
              <a:defRPr sz="1200"/>
            </a:lvl1pPr>
          </a:lstStyle>
          <a:p>
            <a:r>
              <a:rPr lang="fr-FR" altLang="fr-FR"/>
              <a:t>ADRESSE INTERNET</a:t>
            </a: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numCol="1" rtlCol="0" anchor="b"/>
          <a:lstStyle>
            <a:lvl1pPr algn="r">
              <a:defRPr sz="1200"/>
            </a:lvl1pPr>
          </a:lstStyle>
          <a:p>
            <a:fld id="{17B91E94-B0E7-4018-A911-6313A927FCA8}" type="slidenum">
              <a:rPr lang="fr-FR" altLang="fr-FR" smtClean="0"/>
              <a:t>‹N°›</a:t>
            </a:fld>
            <a:endParaRPr lang="fr-FR" altLang="fr-FR"/>
          </a:p>
        </p:txBody>
      </p:sp>
    </p:spTree>
    <p:extLst>
      <p:ext uri="{BB962C8B-B14F-4D97-AF65-F5344CB8AC3E}">
        <p14:creationId xmlns:p14="http://schemas.microsoft.com/office/powerpoint/2010/main" val="25238582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numCol="1"/>
          <a:lstStyle/>
          <a:p>
            <a:endParaRPr lang="fr-FR" altLang="fr-FR" dirty="0"/>
          </a:p>
        </p:txBody>
      </p:sp>
      <p:sp>
        <p:nvSpPr>
          <p:cNvPr id="4" name="Espace réservé du numéro de diapositive 3"/>
          <p:cNvSpPr>
            <a:spLocks noGrp="1"/>
          </p:cNvSpPr>
          <p:nvPr>
            <p:ph type="sldNum" sz="quarter" idx="10"/>
          </p:nvPr>
        </p:nvSpPr>
        <p:spPr/>
        <p:txBody>
          <a:bodyPr numCol="1"/>
          <a:lstStyle/>
          <a:p>
            <a:fld id="{0C0F1F42-3858-446F-878C-04DA83196EBD}" type="slidenum">
              <a:rPr lang="fr-FR" altLang="fr-FR" smtClean="0"/>
              <a:t>21</a:t>
            </a:fld>
            <a:endParaRPr lang="fr-FR" altLang="fr-FR"/>
          </a:p>
        </p:txBody>
      </p:sp>
    </p:spTree>
    <p:extLst>
      <p:ext uri="{BB962C8B-B14F-4D97-AF65-F5344CB8AC3E}">
        <p14:creationId xmlns:p14="http://schemas.microsoft.com/office/powerpoint/2010/main" val="285322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dirty="0"/>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ctrTitle"/>
          </p:nvPr>
        </p:nvSpPr>
        <p:spPr>
          <a:xfrm>
            <a:off x="685800" y="1980947"/>
            <a:ext cx="7772400" cy="1793839"/>
          </a:xfrm>
        </p:spPr>
        <p:txBody>
          <a:bodyPr numCol="1" anchor="b">
            <a:normAutofit/>
          </a:bodyPr>
          <a:lstStyle>
            <a:lvl1pPr algn="ctr">
              <a:defRPr sz="5000"/>
            </a:lvl1pPr>
          </a:lstStyle>
          <a:p>
            <a:r>
              <a:rPr lang="fr-FR" altLang="fr-FR" dirty="0"/>
              <a:t>Modifiez le style du titre</a:t>
            </a:r>
            <a:endParaRPr lang="en-US" dirty="0"/>
          </a:p>
        </p:txBody>
      </p:sp>
      <p:sp>
        <p:nvSpPr>
          <p:cNvPr id="8" name="Subtitle 2"/>
          <p:cNvSpPr>
            <a:spLocks noGrp="1"/>
          </p:cNvSpPr>
          <p:nvPr>
            <p:ph type="subTitle" idx="1"/>
          </p:nvPr>
        </p:nvSpPr>
        <p:spPr>
          <a:xfrm>
            <a:off x="1143000" y="3860171"/>
            <a:ext cx="6858000" cy="1243998"/>
          </a:xfrm>
        </p:spPr>
        <p:txBody>
          <a:bodyPr numCol="1">
            <a:normAutofit/>
          </a:bodyPr>
          <a:lstStyle>
            <a:lvl1pPr marL="0" indent="0" algn="ctr">
              <a:buNone/>
              <a:defRPr sz="2500" cap="all" baseline="0">
                <a:solidFill>
                  <a:srgbClr val="2D2D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ltLang="fr-FR" dirty="0"/>
              <a:t>Modifier le style des sous-titres du masque</a:t>
            </a:r>
            <a:endParaRPr lang="en-US" dirty="0"/>
          </a:p>
        </p:txBody>
      </p:sp>
    </p:spTree>
    <p:extLst>
      <p:ext uri="{BB962C8B-B14F-4D97-AF65-F5344CB8AC3E}">
        <p14:creationId xmlns:p14="http://schemas.microsoft.com/office/powerpoint/2010/main" val="282310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8650" y="1287599"/>
            <a:ext cx="7886700" cy="995915"/>
          </a:xfrm>
        </p:spPr>
        <p:txBody>
          <a:bodyPr numCol="1"/>
          <a:lstStyle/>
          <a:p>
            <a:r>
              <a:rPr lang="fr-FR" altLang="fr-FR"/>
              <a:t>Modifiez le style du titre</a:t>
            </a:r>
            <a:endParaRPr lang="en-US" dirty="0"/>
          </a:p>
        </p:txBody>
      </p:sp>
      <p:sp>
        <p:nvSpPr>
          <p:cNvPr id="8" name="Content Placeholder 2"/>
          <p:cNvSpPr>
            <a:spLocks noGrp="1"/>
          </p:cNvSpPr>
          <p:nvPr>
            <p:ph idx="1"/>
          </p:nvPr>
        </p:nvSpPr>
        <p:spPr>
          <a:xfrm>
            <a:off x="628650" y="2425292"/>
            <a:ext cx="78867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54666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numCol="1"/>
          <a:lstStyle/>
          <a:p>
            <a:endParaRPr lang="fr-FR" altLang="fr-FR"/>
          </a:p>
        </p:txBody>
      </p:sp>
      <p:sp>
        <p:nvSpPr>
          <p:cNvPr id="6" name="Espace réservé du numéro de diapositive 5"/>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7" name="Title 1"/>
          <p:cNvSpPr>
            <a:spLocks noGrp="1"/>
          </p:cNvSpPr>
          <p:nvPr>
            <p:ph type="title"/>
          </p:nvPr>
        </p:nvSpPr>
        <p:spPr>
          <a:xfrm>
            <a:off x="623888" y="2227193"/>
            <a:ext cx="7886700" cy="1948458"/>
          </a:xfrm>
        </p:spPr>
        <p:txBody>
          <a:bodyPr numCol="1" anchor="b"/>
          <a:lstStyle>
            <a:lvl1pPr>
              <a:defRPr sz="6000"/>
            </a:lvl1pPr>
          </a:lstStyle>
          <a:p>
            <a:r>
              <a:rPr lang="fr-FR" altLang="fr-FR" dirty="0"/>
              <a:t>Modifiez le style du titre</a:t>
            </a:r>
            <a:endParaRPr lang="en-US" dirty="0"/>
          </a:p>
        </p:txBody>
      </p:sp>
      <p:sp>
        <p:nvSpPr>
          <p:cNvPr id="8" name="Text Placeholder 2"/>
          <p:cNvSpPr>
            <a:spLocks noGrp="1"/>
          </p:cNvSpPr>
          <p:nvPr>
            <p:ph type="body" idx="1"/>
          </p:nvPr>
        </p:nvSpPr>
        <p:spPr>
          <a:xfrm>
            <a:off x="623888" y="4265531"/>
            <a:ext cx="7886700" cy="646104"/>
          </a:xfrm>
        </p:spPr>
        <p:txBody>
          <a:bodyPr numCol="1"/>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ltLang="fr-FR" dirty="0"/>
              <a:t>Modifier les styles du texte du masque</a:t>
            </a:r>
          </a:p>
        </p:txBody>
      </p:sp>
    </p:spTree>
    <p:extLst>
      <p:ext uri="{BB962C8B-B14F-4D97-AF65-F5344CB8AC3E}">
        <p14:creationId xmlns:p14="http://schemas.microsoft.com/office/powerpoint/2010/main" val="270670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8650" y="1339847"/>
            <a:ext cx="7886700" cy="995915"/>
          </a:xfrm>
        </p:spPr>
        <p:txBody>
          <a:bodyPr numCol="1"/>
          <a:lstStyle/>
          <a:p>
            <a:r>
              <a:rPr lang="fr-FR" altLang="fr-FR"/>
              <a:t>Modifiez le style du titre</a:t>
            </a:r>
            <a:endParaRPr lang="en-US" dirty="0"/>
          </a:p>
        </p:txBody>
      </p:sp>
      <p:sp>
        <p:nvSpPr>
          <p:cNvPr id="9" name="Content Placeholder 2"/>
          <p:cNvSpPr>
            <a:spLocks noGrp="1"/>
          </p:cNvSpPr>
          <p:nvPr>
            <p:ph sz="half" idx="1"/>
          </p:nvPr>
        </p:nvSpPr>
        <p:spPr>
          <a:xfrm>
            <a:off x="6286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0" name="Content Placeholder 3"/>
          <p:cNvSpPr>
            <a:spLocks noGrp="1"/>
          </p:cNvSpPr>
          <p:nvPr>
            <p:ph sz="half" idx="2"/>
          </p:nvPr>
        </p:nvSpPr>
        <p:spPr>
          <a:xfrm>
            <a:off x="4629150" y="2477540"/>
            <a:ext cx="3886200" cy="3596147"/>
          </a:xfrm>
        </p:spPr>
        <p:txBody>
          <a:bodyPr numCol="1"/>
          <a:lstStyle>
            <a:lvl1pPr>
              <a:defRPr>
                <a:solidFill>
                  <a:srgbClr val="2D2D2D"/>
                </a:solidFill>
              </a:defRPr>
            </a:lvl1pPr>
            <a:lvl2pPr>
              <a:defRPr>
                <a:solidFill>
                  <a:srgbClr val="2D2D2D"/>
                </a:solidFill>
              </a:defRPr>
            </a:lvl2pPr>
            <a:lvl3pPr>
              <a:defRPr>
                <a:solidFill>
                  <a:srgbClr val="2D2D2D"/>
                </a:solidFill>
              </a:defRPr>
            </a:lvl3pPr>
            <a:lvl4pPr>
              <a:defRPr>
                <a:solidFill>
                  <a:srgbClr val="2D2D2D"/>
                </a:solidFill>
              </a:defRPr>
            </a:lvl4pPr>
            <a:lvl5pPr>
              <a:defRPr>
                <a:solidFill>
                  <a:srgbClr val="2D2D2D"/>
                </a:solidFill>
              </a:defRPr>
            </a:lvl5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37041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numCol="1"/>
          <a:lstStyle/>
          <a:p>
            <a:endParaRPr lang="fr-FR" altLang="fr-FR"/>
          </a:p>
        </p:txBody>
      </p:sp>
      <p:sp>
        <p:nvSpPr>
          <p:cNvPr id="9" name="Espace réservé du numéro de diapositive 8"/>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10" name="Title 1"/>
          <p:cNvSpPr>
            <a:spLocks noGrp="1"/>
          </p:cNvSpPr>
          <p:nvPr>
            <p:ph type="title"/>
          </p:nvPr>
        </p:nvSpPr>
        <p:spPr>
          <a:xfrm>
            <a:off x="629841" y="1261475"/>
            <a:ext cx="7886700" cy="995915"/>
          </a:xfrm>
        </p:spPr>
        <p:txBody>
          <a:bodyPr numCol="1"/>
          <a:lstStyle/>
          <a:p>
            <a:r>
              <a:rPr lang="fr-FR" altLang="fr-FR"/>
              <a:t>Modifiez le style du titre</a:t>
            </a:r>
            <a:endParaRPr lang="en-US" dirty="0"/>
          </a:p>
        </p:txBody>
      </p:sp>
      <p:sp>
        <p:nvSpPr>
          <p:cNvPr id="11" name="Text Placeholder 2"/>
          <p:cNvSpPr>
            <a:spLocks noGrp="1"/>
          </p:cNvSpPr>
          <p:nvPr>
            <p:ph type="body" idx="1"/>
          </p:nvPr>
        </p:nvSpPr>
        <p:spPr>
          <a:xfrm>
            <a:off x="629842" y="2360437"/>
            <a:ext cx="3868340" cy="823912"/>
          </a:xfrm>
        </p:spPr>
        <p:txBody>
          <a:bodyPr numCol="1" anchor="b"/>
          <a:lstStyle>
            <a:lvl1pPr marL="0" indent="0">
              <a:buNone/>
              <a:defRPr sz="24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2" name="Content Placeholder 3"/>
          <p:cNvSpPr>
            <a:spLocks noGrp="1"/>
          </p:cNvSpPr>
          <p:nvPr>
            <p:ph sz="half" idx="2"/>
          </p:nvPr>
        </p:nvSpPr>
        <p:spPr>
          <a:xfrm>
            <a:off x="629842" y="3289802"/>
            <a:ext cx="3868340"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13" name="Text Placeholder 4"/>
          <p:cNvSpPr>
            <a:spLocks noGrp="1"/>
          </p:cNvSpPr>
          <p:nvPr>
            <p:ph type="body" sz="quarter" idx="3"/>
          </p:nvPr>
        </p:nvSpPr>
        <p:spPr>
          <a:xfrm>
            <a:off x="4629150" y="2360437"/>
            <a:ext cx="3887391" cy="823912"/>
          </a:xfrm>
        </p:spPr>
        <p:txBody>
          <a:bodyPr numCol="1" anchor="b"/>
          <a:lstStyle>
            <a:lvl1pPr marL="0" indent="0">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ltLang="fr-FR" dirty="0"/>
              <a:t>Modifier les styles du texte du masque</a:t>
            </a:r>
          </a:p>
        </p:txBody>
      </p:sp>
      <p:sp>
        <p:nvSpPr>
          <p:cNvPr id="14" name="Content Placeholder 5"/>
          <p:cNvSpPr>
            <a:spLocks noGrp="1"/>
          </p:cNvSpPr>
          <p:nvPr>
            <p:ph sz="quarter" idx="4"/>
          </p:nvPr>
        </p:nvSpPr>
        <p:spPr>
          <a:xfrm>
            <a:off x="4629150" y="3289802"/>
            <a:ext cx="3887391" cy="2768285"/>
          </a:xfrm>
        </p:spPr>
        <p:txBody>
          <a:bodyPr numCol="1"/>
          <a:lstStyle>
            <a:lvl1pPr>
              <a:defRPr sz="2600"/>
            </a:lvl1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44297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numCol="1"/>
          <a:lstStyle/>
          <a:p>
            <a:endParaRPr lang="fr-FR" altLang="fr-FR"/>
          </a:p>
        </p:txBody>
      </p:sp>
      <p:sp>
        <p:nvSpPr>
          <p:cNvPr id="5" name="Espace réservé du numéro de diapositive 4"/>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6" name="Title 1"/>
          <p:cNvSpPr>
            <a:spLocks noGrp="1"/>
          </p:cNvSpPr>
          <p:nvPr>
            <p:ph type="title"/>
          </p:nvPr>
        </p:nvSpPr>
        <p:spPr>
          <a:xfrm>
            <a:off x="628650" y="2946580"/>
            <a:ext cx="7886700" cy="995915"/>
          </a:xfrm>
        </p:spPr>
        <p:txBody>
          <a:bodyPr numCol="1"/>
          <a:lstStyle>
            <a:lvl1pPr algn="ctr">
              <a:defRPr cap="all" baseline="0">
                <a:solidFill>
                  <a:srgbClr val="D0363B"/>
                </a:solidFill>
              </a:defRPr>
            </a:lvl1pPr>
          </a:lstStyle>
          <a:p>
            <a:r>
              <a:rPr lang="fr-FR" altLang="fr-FR" dirty="0"/>
              <a:t>Modifiez le style du titre</a:t>
            </a:r>
            <a:endParaRPr lang="en-US" dirty="0"/>
          </a:p>
        </p:txBody>
      </p:sp>
    </p:spTree>
    <p:extLst>
      <p:ext uri="{BB962C8B-B14F-4D97-AF65-F5344CB8AC3E}">
        <p14:creationId xmlns:p14="http://schemas.microsoft.com/office/powerpoint/2010/main" val="2116565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Content Placeholder 2"/>
          <p:cNvSpPr>
            <a:spLocks noGrp="1"/>
          </p:cNvSpPr>
          <p:nvPr>
            <p:ph idx="1"/>
          </p:nvPr>
        </p:nvSpPr>
        <p:spPr>
          <a:xfrm>
            <a:off x="3887391" y="1235623"/>
            <a:ext cx="4629150" cy="4763995"/>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
        <p:nvSpPr>
          <p:cNvPr id="9"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340388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numCol="1"/>
          <a:lstStyle/>
          <a:p>
            <a:endParaRPr lang="fr-FR" altLang="fr-FR"/>
          </a:p>
        </p:txBody>
      </p:sp>
      <p:sp>
        <p:nvSpPr>
          <p:cNvPr id="7" name="Espace réservé du numéro de diapositive 6"/>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
        <p:nvSpPr>
          <p:cNvPr id="8" name="Title 1"/>
          <p:cNvSpPr>
            <a:spLocks noGrp="1"/>
          </p:cNvSpPr>
          <p:nvPr>
            <p:ph type="title"/>
          </p:nvPr>
        </p:nvSpPr>
        <p:spPr>
          <a:xfrm>
            <a:off x="629841" y="1264163"/>
            <a:ext cx="2949178" cy="803887"/>
          </a:xfrm>
        </p:spPr>
        <p:txBody>
          <a:bodyPr numCol="1" anchor="b">
            <a:normAutofit/>
          </a:bodyPr>
          <a:lstStyle>
            <a:lvl1pPr>
              <a:defRPr sz="2400"/>
            </a:lvl1pPr>
          </a:lstStyle>
          <a:p>
            <a:r>
              <a:rPr lang="fr-FR" altLang="fr-FR" dirty="0"/>
              <a:t>Modifiez le style du titre</a:t>
            </a:r>
            <a:endParaRPr lang="en-US" dirty="0"/>
          </a:p>
        </p:txBody>
      </p:sp>
      <p:sp>
        <p:nvSpPr>
          <p:cNvPr id="9" name="Picture Placeholder 2"/>
          <p:cNvSpPr>
            <a:spLocks noGrp="1" noChangeAspect="1"/>
          </p:cNvSpPr>
          <p:nvPr>
            <p:ph type="pic" idx="1"/>
          </p:nvPr>
        </p:nvSpPr>
        <p:spPr>
          <a:xfrm>
            <a:off x="3887391" y="1264163"/>
            <a:ext cx="4629150" cy="4727518"/>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ltLang="fr-FR" dirty="0"/>
              <a:t>Cliquez sur l'icône pour ajouter une image</a:t>
            </a:r>
            <a:endParaRPr lang="en-US" dirty="0"/>
          </a:p>
        </p:txBody>
      </p:sp>
      <p:sp>
        <p:nvSpPr>
          <p:cNvPr id="10" name="Text Placeholder 3"/>
          <p:cNvSpPr>
            <a:spLocks noGrp="1"/>
          </p:cNvSpPr>
          <p:nvPr>
            <p:ph type="body" sz="half" idx="2"/>
          </p:nvPr>
        </p:nvSpPr>
        <p:spPr>
          <a:xfrm>
            <a:off x="629841" y="2188030"/>
            <a:ext cx="2949178" cy="3811588"/>
          </a:xfrm>
        </p:spPr>
        <p:txBody>
          <a:bodyPr numCol="1"/>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ltLang="fr-FR" dirty="0"/>
              <a:t>Modifier les styles du texte du masque</a:t>
            </a:r>
          </a:p>
        </p:txBody>
      </p:sp>
    </p:spTree>
    <p:extLst>
      <p:ext uri="{BB962C8B-B14F-4D97-AF65-F5344CB8AC3E}">
        <p14:creationId xmlns:p14="http://schemas.microsoft.com/office/powerpoint/2010/main" val="142129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numCol="1"/>
          <a:lstStyle/>
          <a:p>
            <a:endParaRPr lang="fr-FR" altLang="fr-FR"/>
          </a:p>
        </p:txBody>
      </p:sp>
      <p:sp>
        <p:nvSpPr>
          <p:cNvPr id="4" name="Espace réservé du numéro de diapositive 3"/>
          <p:cNvSpPr>
            <a:spLocks noGrp="1"/>
          </p:cNvSpPr>
          <p:nvPr>
            <p:ph type="sldNum" sz="quarter" idx="12"/>
          </p:nvPr>
        </p:nvSpPr>
        <p:spPr/>
        <p:txBody>
          <a:bodyPr numCol="1"/>
          <a:lstStyle/>
          <a:p>
            <a:fld id="{0EFA83DE-E935-4543-957F-BCE2E348F165}" type="slidenum">
              <a:rPr lang="fr-FR" altLang="fr-FR" smtClean="0"/>
              <a:t>‹N°›</a:t>
            </a:fld>
            <a:endParaRPr lang="fr-FR" altLang="fr-FR"/>
          </a:p>
        </p:txBody>
      </p:sp>
    </p:spTree>
    <p:extLst>
      <p:ext uri="{BB962C8B-B14F-4D97-AF65-F5344CB8AC3E}">
        <p14:creationId xmlns:p14="http://schemas.microsoft.com/office/powerpoint/2010/main" val="317426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20432" y="6356350"/>
            <a:ext cx="3086100" cy="365125"/>
          </a:xfrm>
          <a:prstGeom prst="rect">
            <a:avLst/>
          </a:prstGeom>
        </p:spPr>
        <p:txBody>
          <a:bodyPr vert="horz" lIns="91440" tIns="45720" rIns="91440" bIns="45720" numCol="1" rtlCol="0" anchor="ctr"/>
          <a:lstStyle>
            <a:lvl1pPr algn="l">
              <a:defRPr sz="1200" cap="all" baseline="0">
                <a:solidFill>
                  <a:srgbClr val="2D2D2D"/>
                </a:solidFill>
                <a:latin typeface="Montserrat" panose="02000505000000020004" pitchFamily="2" charset="0"/>
              </a:defRPr>
            </a:lvl1pPr>
          </a:lstStyle>
          <a:p>
            <a:endParaRPr lang="fr-FR" altLang="fr-FR" dirty="0"/>
          </a:p>
        </p:txBody>
      </p:sp>
      <p:sp>
        <p:nvSpPr>
          <p:cNvPr id="6" name="Espace réservé du numéro de diapositive 5"/>
          <p:cNvSpPr>
            <a:spLocks noGrp="1"/>
          </p:cNvSpPr>
          <p:nvPr>
            <p:ph type="sldNum" sz="quarter" idx="4"/>
          </p:nvPr>
        </p:nvSpPr>
        <p:spPr>
          <a:xfrm>
            <a:off x="6889025" y="6356350"/>
            <a:ext cx="2057400" cy="365125"/>
          </a:xfrm>
          <a:prstGeom prst="rect">
            <a:avLst/>
          </a:prstGeom>
        </p:spPr>
        <p:txBody>
          <a:bodyPr vert="horz" lIns="91440" tIns="45720" rIns="91440" bIns="45720" numCol="1" rtlCol="0" anchor="ctr"/>
          <a:lstStyle>
            <a:lvl1pPr algn="r">
              <a:defRPr sz="1200" cap="all" baseline="0">
                <a:solidFill>
                  <a:srgbClr val="2D2D2D"/>
                </a:solidFill>
              </a:defRPr>
            </a:lvl1pPr>
          </a:lstStyle>
          <a:p>
            <a:fld id="{0EFA83DE-E935-4543-957F-BCE2E348F165}" type="slidenum">
              <a:rPr lang="fr-FR" altLang="fr-FR" smtClean="0"/>
              <a:pPr/>
              <a:t>‹N°›</a:t>
            </a:fld>
            <a:endParaRPr lang="fr-FR" altLang="fr-FR" dirty="0"/>
          </a:p>
        </p:txBody>
      </p:sp>
      <p:sp>
        <p:nvSpPr>
          <p:cNvPr id="7" name="Title Placeholder 1"/>
          <p:cNvSpPr>
            <a:spLocks noGrp="1"/>
          </p:cNvSpPr>
          <p:nvPr>
            <p:ph type="title"/>
          </p:nvPr>
        </p:nvSpPr>
        <p:spPr>
          <a:xfrm>
            <a:off x="628650" y="1313723"/>
            <a:ext cx="7886700" cy="995915"/>
          </a:xfrm>
          <a:prstGeom prst="rect">
            <a:avLst/>
          </a:prstGeom>
        </p:spPr>
        <p:txBody>
          <a:bodyPr vert="horz" lIns="91440" tIns="45720" rIns="91440" bIns="45720" numCol="1" rtlCol="0" anchor="ctr">
            <a:normAutofit/>
          </a:bodyPr>
          <a:lstStyle/>
          <a:p>
            <a:r>
              <a:rPr lang="fr-FR" altLang="fr-FR" dirty="0"/>
              <a:t>Modifiez le style du titre</a:t>
            </a:r>
            <a:endParaRPr lang="en-US" dirty="0"/>
          </a:p>
        </p:txBody>
      </p:sp>
      <p:sp>
        <p:nvSpPr>
          <p:cNvPr id="8" name="Text Placeholder 2"/>
          <p:cNvSpPr>
            <a:spLocks noGrp="1"/>
          </p:cNvSpPr>
          <p:nvPr>
            <p:ph type="body" idx="1"/>
          </p:nvPr>
        </p:nvSpPr>
        <p:spPr>
          <a:xfrm>
            <a:off x="628650" y="2451416"/>
            <a:ext cx="7886700" cy="3596147"/>
          </a:xfrm>
          <a:prstGeom prst="rect">
            <a:avLst/>
          </a:prstGeom>
        </p:spPr>
        <p:txBody>
          <a:bodyPr vert="horz" lIns="91440" tIns="45720" rIns="91440" bIns="45720" numCol="1" rtlCol="0">
            <a:normAutofit/>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dirty="0"/>
          </a:p>
        </p:txBody>
      </p:sp>
    </p:spTree>
    <p:extLst>
      <p:ext uri="{BB962C8B-B14F-4D97-AF65-F5344CB8AC3E}">
        <p14:creationId xmlns:p14="http://schemas.microsoft.com/office/powerpoint/2010/main" val="136927067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lt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s&#233;curit&#233;-routi&#232;re.gouv.fr/" TargetMode="External"/><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sp>
        <p:nvSpPr>
          <p:cNvPr id="5" name="ZoneTexte 4">
            <a:extLst>
              <a:ext uri="{FF2B5EF4-FFF2-40B4-BE49-F238E27FC236}">
                <a16:creationId xmlns:a16="http://schemas.microsoft.com/office/drawing/2014/main" id="{99EEF474-66E7-46E3-8015-8B684784445A}"/>
              </a:ext>
            </a:extLst>
          </p:cNvPr>
          <p:cNvSpPr txBox="1"/>
          <p:nvPr/>
        </p:nvSpPr>
        <p:spPr>
          <a:xfrm>
            <a:off x="508959" y="2277374"/>
            <a:ext cx="5391510" cy="646331"/>
          </a:xfrm>
          <a:prstGeom prst="rect">
            <a:avLst/>
          </a:prstGeom>
          <a:noFill/>
          <a:ln w="6350">
            <a:solidFill>
              <a:schemeClr val="bg1"/>
            </a:solidFill>
          </a:ln>
        </p:spPr>
        <p:txBody>
          <a:bodyPr wrap="square" numCol="1" rtlCol="0">
            <a:spAutoFit/>
          </a:bodyPr>
          <a:lstStyle/>
          <a:p>
            <a:r>
              <a:rPr lang="fr-FR" altLang="fr-FR" sz="3600" b="1" dirty="0">
                <a:solidFill>
                  <a:schemeClr val="bg1"/>
                </a:solidFill>
                <a:latin typeface="Century Gothic" panose="020B0502020202020204" pitchFamily="34" charset="0"/>
              </a:rPr>
              <a:t>CER MAHE</a:t>
            </a: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9734" y="5847127"/>
            <a:ext cx="2273112" cy="756617"/>
          </a:xfrm>
          <a:prstGeom prst="rect">
            <a:avLst/>
          </a:prstGeom>
        </p:spPr>
      </p:pic>
    </p:spTree>
    <p:extLst>
      <p:ext uri="{BB962C8B-B14F-4D97-AF65-F5344CB8AC3E}">
        <p14:creationId xmlns:p14="http://schemas.microsoft.com/office/powerpoint/2010/main" val="31216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BE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444976" y="645699"/>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804562" y="2286028"/>
            <a:ext cx="3953543" cy="3936476"/>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804561" y="2673295"/>
            <a:ext cx="3953543" cy="3524042"/>
          </a:xfrm>
          <a:prstGeom prst="rect">
            <a:avLst/>
          </a:prstGeom>
          <a:noFill/>
        </p:spPr>
        <p:txBody>
          <a:bodyPr wrap="square" numCol="1" rtlCol="0">
            <a:spAutoFit/>
          </a:bodyPr>
          <a:lstStyle/>
          <a:p>
            <a:r>
              <a:rPr lang="fr-FR" altLang="fr-FR" sz="1100" b="1" dirty="0"/>
              <a:t>Épreuve hors circulation</a:t>
            </a:r>
          </a:p>
          <a:p>
            <a:r>
              <a:rPr lang="fr-FR" altLang="fr-FR" sz="1000" dirty="0"/>
              <a:t>Elle est composée de plusieurs exercices :</a:t>
            </a:r>
          </a:p>
          <a:p>
            <a:pPr marL="171450" indent="-171450">
              <a:buFont typeface="Arial" panose="020B0604020202020204" pitchFamily="34" charset="0"/>
              <a:buChar char="•"/>
            </a:pPr>
            <a:r>
              <a:rPr lang="fr-FR" altLang="fr-FR" sz="1000" dirty="0"/>
              <a:t>un test sur les vérifications courantes de sécurité,</a:t>
            </a:r>
          </a:p>
          <a:p>
            <a:pPr marL="171450" indent="-171450">
              <a:buFont typeface="Arial" panose="020B0604020202020204" pitchFamily="34" charset="0"/>
              <a:buChar char="•"/>
            </a:pPr>
            <a:r>
              <a:rPr lang="fr-FR" altLang="fr-FR" sz="1000" dirty="0"/>
              <a:t>l'attelage et le dételage d'un ensemble,</a:t>
            </a:r>
          </a:p>
          <a:p>
            <a:pPr marL="171450" indent="-171450">
              <a:buFont typeface="Arial" panose="020B0604020202020204" pitchFamily="34" charset="0"/>
              <a:buChar char="•"/>
            </a:pPr>
            <a:r>
              <a:rPr lang="fr-FR" altLang="fr-FR" sz="1000" dirty="0"/>
              <a:t>une interrogation orale pour vérifier vos connaissances des règles de sécurité,</a:t>
            </a:r>
          </a:p>
          <a:p>
            <a:pPr marL="171450" indent="-171450">
              <a:buFont typeface="Arial" panose="020B0604020202020204" pitchFamily="34" charset="0"/>
              <a:buChar char="•"/>
            </a:pPr>
            <a:r>
              <a:rPr lang="fr-FR" altLang="fr-FR" sz="1000" dirty="0"/>
              <a:t>un exercice de maniabilité pour s'assurer de votre aptitude à réaliser une manœuvre en marche arrière en décrivant une courbe.</a:t>
            </a:r>
          </a:p>
          <a:p>
            <a:pPr marL="171450" indent="-171450">
              <a:buFont typeface="Arial" panose="020B0604020202020204" pitchFamily="34" charset="0"/>
              <a:buChar char="•"/>
            </a:pPr>
            <a:endParaRPr lang="fr-FR" altLang="fr-FR" sz="1100" dirty="0"/>
          </a:p>
          <a:p>
            <a:r>
              <a:rPr lang="fr-FR" altLang="fr-FR" sz="1100" b="1" dirty="0"/>
              <a:t>Épreuve en circulation</a:t>
            </a:r>
          </a:p>
          <a:p>
            <a:r>
              <a:rPr lang="fr-FR" altLang="fr-FR" sz="1000" dirty="0"/>
              <a:t>L'épreuve se déroule sur des itinéraires variés.</a:t>
            </a:r>
          </a:p>
          <a:p>
            <a:r>
              <a:rPr lang="fr-FR" altLang="fr-FR" sz="1000" dirty="0"/>
              <a:t>Elle permet de vérifier que le candidat :</a:t>
            </a:r>
          </a:p>
          <a:p>
            <a:pPr marL="171450" indent="-171450">
              <a:buFont typeface="Arial" panose="020B0604020202020204" pitchFamily="34" charset="0"/>
              <a:buChar char="•"/>
            </a:pPr>
            <a:r>
              <a:rPr lang="fr-FR" altLang="fr-FR" sz="1000" dirty="0"/>
              <a:t>respecte le code de la route,</a:t>
            </a:r>
          </a:p>
          <a:p>
            <a:pPr marL="171450" indent="-171450">
              <a:buFont typeface="Arial" panose="020B0604020202020204" pitchFamily="34" charset="0"/>
              <a:buChar char="•"/>
            </a:pPr>
            <a:r>
              <a:rPr lang="fr-FR" altLang="fr-FR" sz="1000" dirty="0"/>
              <a:t>peut circuler en sécurité pour lui et les autres usagers de la route,</a:t>
            </a:r>
          </a:p>
          <a:p>
            <a:pPr marL="171450" indent="-171450">
              <a:buFont typeface="Arial" panose="020B0604020202020204" pitchFamily="34" charset="0"/>
              <a:buChar char="•"/>
            </a:pPr>
            <a:r>
              <a:rPr lang="fr-FR" altLang="fr-FR" sz="1000" dirty="0"/>
              <a:t>prend en compte les spécificités de la conduite d'un ensemble de véhicules,</a:t>
            </a:r>
          </a:p>
          <a:p>
            <a:pPr marL="171450" indent="-171450">
              <a:buFont typeface="Arial" panose="020B0604020202020204" pitchFamily="34" charset="0"/>
              <a:buChar char="•"/>
            </a:pPr>
            <a:r>
              <a:rPr lang="fr-FR" altLang="fr-FR" sz="1000" dirty="0"/>
              <a:t>maîtrise les commandes et la manipulation de son véhicule,</a:t>
            </a:r>
          </a:p>
          <a:p>
            <a:pPr marL="171450" indent="-171450">
              <a:buFont typeface="Arial" panose="020B0604020202020204" pitchFamily="34" charset="0"/>
              <a:buChar char="•"/>
            </a:pPr>
            <a:r>
              <a:rPr lang="fr-FR" altLang="fr-FR" sz="1000" dirty="0"/>
              <a:t>est suffisamment autonome dans la réalisation de son trajet.</a:t>
            </a:r>
          </a:p>
        </p:txBody>
      </p:sp>
      <p:sp>
        <p:nvSpPr>
          <p:cNvPr id="16" name="Rectangle 15">
            <a:extLst>
              <a:ext uri="{FF2B5EF4-FFF2-40B4-BE49-F238E27FC236}">
                <a16:creationId xmlns:a16="http://schemas.microsoft.com/office/drawing/2014/main" id="{93FCF262-7430-4764-A976-6E1525BA0EA7}"/>
              </a:ext>
            </a:extLst>
          </p:cNvPr>
          <p:cNvSpPr/>
          <p:nvPr/>
        </p:nvSpPr>
        <p:spPr>
          <a:xfrm>
            <a:off x="5897459" y="2286028"/>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985704"/>
            <a:ext cx="3953544" cy="3308598"/>
          </a:xfrm>
          <a:prstGeom prst="rect">
            <a:avLst/>
          </a:prstGeom>
          <a:noFill/>
        </p:spPr>
        <p:txBody>
          <a:bodyPr wrap="square" numCol="1" rtlCol="0">
            <a:spAutoFit/>
          </a:bodyPr>
          <a:lstStyle/>
          <a:p>
            <a:r>
              <a:rPr lang="fr-FR" altLang="fr-FR" sz="1100" dirty="0">
                <a:solidFill>
                  <a:schemeClr val="bg1"/>
                </a:solidFill>
              </a:rPr>
              <a:t>Pour la catégorie BE, l'examen doit permettre de contrôler l'acquisition des connaissances théoriques et pratiques nécessaires à la conduite d'un ensemble de véhicules de la catégorie BE en sécurité.</a:t>
            </a:r>
          </a:p>
          <a:p>
            <a:r>
              <a:rPr lang="fr-FR" altLang="fr-FR" sz="1100" dirty="0">
                <a:solidFill>
                  <a:schemeClr val="bg1"/>
                </a:solidFill>
              </a:rPr>
              <a:t>L'apprentissage des règles élémentaires de sécurité sera développé afin de traiter aussi bien la sécurité liée à l'ensemble en marche qu'à l'ensemble à l'arrêt (attelage, dételage, chargement, freinage, conditions de stabilité, déchargement...).</a:t>
            </a:r>
          </a:p>
          <a:p>
            <a:endParaRPr lang="fr-FR" altLang="fr-FR" sz="1100" dirty="0">
              <a:solidFill>
                <a:schemeClr val="bg1"/>
              </a:solidFill>
            </a:endParaRPr>
          </a:p>
          <a:p>
            <a:r>
              <a:rPr lang="fr-FR" altLang="fr-FR" sz="1100" dirty="0">
                <a:solidFill>
                  <a:schemeClr val="bg1"/>
                </a:solidFill>
              </a:rPr>
              <a:t>Après réussite au code, vous passez l'examen pratique comprend successivement:</a:t>
            </a:r>
          </a:p>
          <a:p>
            <a:pPr marL="171450" indent="-171450">
              <a:buFont typeface="Arial" panose="020B0604020202020204" pitchFamily="34" charset="0"/>
              <a:buChar char="•"/>
            </a:pPr>
            <a:r>
              <a:rPr lang="fr-FR" altLang="fr-FR" sz="1100" dirty="0">
                <a:solidFill>
                  <a:schemeClr val="bg1"/>
                </a:solidFill>
              </a:rPr>
              <a:t>une épreuve hors circulation (HC) d'admissibilité</a:t>
            </a:r>
          </a:p>
          <a:p>
            <a:pPr marL="171450" indent="-171450">
              <a:buFont typeface="Arial" panose="020B0604020202020204" pitchFamily="34" charset="0"/>
              <a:buChar char="•"/>
            </a:pPr>
            <a:r>
              <a:rPr lang="fr-FR" altLang="fr-FR" sz="1100" dirty="0">
                <a:solidFill>
                  <a:schemeClr val="bg1"/>
                </a:solidFill>
              </a:rPr>
              <a:t>et une épreuve en circulation (CIR).</a:t>
            </a:r>
          </a:p>
          <a:p>
            <a:pPr marL="171450" indent="-171450">
              <a:buFont typeface="Arial" panose="020B0604020202020204" pitchFamily="34" charset="0"/>
              <a:buChar char="•"/>
            </a:pPr>
            <a:r>
              <a:rPr lang="fr-FR" altLang="fr-FR" sz="1100" dirty="0">
                <a:solidFill>
                  <a:schemeClr val="bg1"/>
                </a:solidFill>
              </a:rPr>
              <a:t>La durée totale est de 60 minutes.</a:t>
            </a:r>
          </a:p>
          <a:p>
            <a:pPr marL="171450" indent="-171450">
              <a:buFont typeface="Arial" panose="020B0604020202020204" pitchFamily="34" charset="0"/>
              <a:buChar char="•"/>
            </a:pPr>
            <a:r>
              <a:rPr lang="fr-FR" altLang="fr-FR" sz="1100" dirty="0">
                <a:solidFill>
                  <a:schemeClr val="bg1"/>
                </a:solidFill>
              </a:rPr>
              <a:t>L'épreuve en circulation seule (en cas d'échec à l'épreuve CIR, le bénéfice de l'épreuve HC est conservé) est de 30 minutes.</a:t>
            </a:r>
          </a:p>
          <a:p>
            <a:endParaRPr lang="fr-FR" altLang="fr-FR" sz="1100" dirty="0">
              <a:solidFill>
                <a:schemeClr val="bg1"/>
              </a:solidFill>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4" name="Image 3">
            <a:extLst>
              <a:ext uri="{FF2B5EF4-FFF2-40B4-BE49-F238E27FC236}">
                <a16:creationId xmlns:a16="http://schemas.microsoft.com/office/drawing/2014/main" id="{D2AA38C0-CBC4-4577-989A-6792BC322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92" y="2241314"/>
            <a:ext cx="2295149" cy="676657"/>
          </a:xfrm>
          <a:prstGeom prst="rect">
            <a:avLst/>
          </a:prstGeom>
        </p:spPr>
      </p:pic>
    </p:spTree>
    <p:extLst>
      <p:ext uri="{BB962C8B-B14F-4D97-AF65-F5344CB8AC3E}">
        <p14:creationId xmlns:p14="http://schemas.microsoft.com/office/powerpoint/2010/main" val="181847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POST-PERMIS</a:t>
            </a:r>
            <a:br>
              <a:rPr lang="fr-FR" altLang="fr-FR" sz="3200" u="sng" dirty="0">
                <a:latin typeface="Century Gothic" panose="020B0502020202020204" pitchFamily="34" charset="0"/>
              </a:rPr>
            </a:br>
            <a:r>
              <a:rPr lang="fr-FR" altLang="fr-FR" sz="3200" u="sng" dirty="0">
                <a:latin typeface="Century Gothic" panose="020B0502020202020204" pitchFamily="34" charset="0"/>
              </a:rPr>
              <a:t>CONDUCTEURS NOVICES</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912" y="4991952"/>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90"/>
            <a:ext cx="8213954" cy="178695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a:off x="5690927" y="1831225"/>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351293" y="2371644"/>
            <a:ext cx="1842924" cy="338554"/>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L’AVANTAGE?</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939106" y="2683684"/>
            <a:ext cx="2676404" cy="1107996"/>
          </a:xfrm>
          <a:prstGeom prst="rect">
            <a:avLst/>
          </a:prstGeom>
          <a:noFill/>
        </p:spPr>
        <p:txBody>
          <a:bodyPr wrap="square" numCol="1" rtlCol="0">
            <a:spAutoFit/>
          </a:bodyPr>
          <a:lstStyle/>
          <a:p>
            <a:pPr algn="ctr"/>
            <a:r>
              <a:rPr lang="fr-FR" altLang="fr-FR" sz="1200" b="1" dirty="0">
                <a:solidFill>
                  <a:srgbClr val="3D3E44"/>
                </a:solidFill>
                <a:latin typeface="Century Gothic" panose="020B0502020202020204" pitchFamily="34" charset="0"/>
              </a:rPr>
              <a:t>La réduction de la période probatoire</a:t>
            </a:r>
            <a:r>
              <a:rPr lang="fr-FR" altLang="fr-FR" sz="1200" dirty="0">
                <a:solidFill>
                  <a:srgbClr val="3D3E44"/>
                </a:solidFill>
                <a:latin typeface="Century Gothic" panose="020B0502020202020204" pitchFamily="34" charset="0"/>
              </a:rPr>
              <a:t> : </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Tous vos points en 2 ans au lieu de 3 après une formation traditionnelle</a:t>
            </a:r>
          </a:p>
          <a:p>
            <a:pPr marL="171450" indent="-171450" algn="ctr">
              <a:buFont typeface="Arial" panose="020B0604020202020204" pitchFamily="34" charset="0"/>
              <a:buChar char="•"/>
            </a:pPr>
            <a:r>
              <a:rPr lang="fr-FR" altLang="fr-FR" sz="1050" dirty="0">
                <a:solidFill>
                  <a:srgbClr val="3D3E44"/>
                </a:solidFill>
                <a:latin typeface="Century Gothic" panose="020B0502020202020204" pitchFamily="34" charset="0"/>
              </a:rPr>
              <a:t>12 points en 1 an et demi au lieu de 2 en AAC</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2429120"/>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2"/>
            <a:ext cx="5097325" cy="1673230"/>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1000" dirty="0">
                <a:solidFill>
                  <a:srgbClr val="3D3E44"/>
                </a:solidFill>
                <a:latin typeface="Century Gothic" panose="020B0502020202020204" pitchFamily="34" charset="0"/>
              </a:rPr>
              <a:t>Avoir </a:t>
            </a:r>
            <a:r>
              <a:rPr lang="fr-FR" altLang="fr-FR" sz="1000" b="1" dirty="0">
                <a:solidFill>
                  <a:srgbClr val="3D3E44"/>
                </a:solidFill>
                <a:latin typeface="Century Gothic" panose="020B0502020202020204" pitchFamily="34" charset="0"/>
              </a:rPr>
              <a:t>obtenu le permis AUTO</a:t>
            </a:r>
            <a:r>
              <a:rPr lang="fr-FR" altLang="fr-FR" sz="1000" dirty="0">
                <a:solidFill>
                  <a:srgbClr val="3D3E44"/>
                </a:solidFill>
                <a:latin typeface="Century Gothic" panose="020B0502020202020204" pitchFamily="34" charset="0"/>
              </a:rPr>
              <a:t> ou </a:t>
            </a:r>
            <a:r>
              <a:rPr lang="fr-FR" altLang="fr-FR" sz="1000" b="1" dirty="0">
                <a:solidFill>
                  <a:srgbClr val="3D3E44"/>
                </a:solidFill>
                <a:latin typeface="Century Gothic" panose="020B0502020202020204" pitchFamily="34" charset="0"/>
              </a:rPr>
              <a:t>MOTO </a:t>
            </a:r>
            <a:r>
              <a:rPr lang="fr-FR" altLang="fr-FR" sz="1000" dirty="0">
                <a:solidFill>
                  <a:srgbClr val="3D3E44"/>
                </a:solidFill>
                <a:latin typeface="Century Gothic" panose="020B0502020202020204" pitchFamily="34" charset="0"/>
              </a:rPr>
              <a:t>depuis</a:t>
            </a:r>
            <a:r>
              <a:rPr lang="fr-FR" altLang="fr-FR" sz="1000" b="1" dirty="0">
                <a:solidFill>
                  <a:srgbClr val="3D3E44"/>
                </a:solidFill>
                <a:latin typeface="Century Gothic" panose="020B0502020202020204" pitchFamily="34" charset="0"/>
              </a:rPr>
              <a:t> 6 à 12 mois</a:t>
            </a:r>
          </a:p>
          <a:p>
            <a:pPr marL="285750" indent="-285750">
              <a:buFontTx/>
              <a:buChar char="-"/>
            </a:pPr>
            <a:r>
              <a:rPr lang="fr-FR" altLang="fr-FR" sz="10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1000" dirty="0">
                <a:solidFill>
                  <a:srgbClr val="3D3E44"/>
                </a:solidFill>
                <a:latin typeface="Century Gothic" panose="020B0502020202020204" pitchFamily="34" charset="0"/>
              </a:rPr>
              <a:t>attestation de suivi de cette </a:t>
            </a:r>
            <a:r>
              <a:rPr lang="fr-FR" altLang="fr-FR" sz="1000" b="1" dirty="0">
                <a:solidFill>
                  <a:srgbClr val="3D3E44"/>
                </a:solidFill>
                <a:latin typeface="Century Gothic" panose="020B0502020202020204" pitchFamily="34" charset="0"/>
              </a:rPr>
              <a:t>formation complémentaire</a:t>
            </a:r>
          </a:p>
          <a:p>
            <a:pPr marL="285750" indent="-285750">
              <a:buFontTx/>
              <a:buChar char="-"/>
            </a:pPr>
            <a:r>
              <a:rPr lang="fr-FR" altLang="fr-FR" sz="1000" dirty="0">
                <a:solidFill>
                  <a:srgbClr val="3D3E44"/>
                </a:solidFill>
                <a:latin typeface="Century Gothic" panose="020B0502020202020204" pitchFamily="34" charset="0"/>
              </a:rPr>
              <a:t>Cette f</a:t>
            </a:r>
            <a:r>
              <a:rPr lang="fr-FR" altLang="fr-FR" sz="1000" b="1" dirty="0">
                <a:solidFill>
                  <a:srgbClr val="3D3E44"/>
                </a:solidFill>
                <a:latin typeface="Century Gothic" panose="020B0502020202020204" pitchFamily="34" charset="0"/>
              </a:rPr>
              <a:t>ormation </a:t>
            </a:r>
            <a:r>
              <a:rPr lang="fr-FR" altLang="fr-FR" sz="10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1000" dirty="0">
                <a:solidFill>
                  <a:srgbClr val="3D3E44"/>
                </a:solidFill>
                <a:latin typeface="Century Gothic" panose="020B0502020202020204" pitchFamily="34" charset="0"/>
              </a:rPr>
              <a:t>Durée de la formation: 7 heures</a:t>
            </a:r>
          </a:p>
          <a:p>
            <a:pPr marL="285750" indent="-285750">
              <a:buFontTx/>
              <a:buChar char="-"/>
            </a:pPr>
            <a:r>
              <a:rPr lang="fr-FR" altLang="fr-FR" sz="1000" dirty="0">
                <a:solidFill>
                  <a:srgbClr val="3D3E44"/>
                </a:solidFill>
                <a:latin typeface="Century Gothic" panose="020B0502020202020204" pitchFamily="34" charset="0"/>
              </a:rPr>
              <a:t>Effectif de la formation: 6 à 12 personnes</a:t>
            </a:r>
            <a:endParaRPr lang="fr-FR" altLang="fr-FR" sz="11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4" y="4300036"/>
            <a:ext cx="5097325"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8" y="2838124"/>
            <a:ext cx="5331572" cy="1169551"/>
          </a:xfrm>
          <a:prstGeom prst="rect">
            <a:avLst/>
          </a:prstGeom>
          <a:noFill/>
        </p:spPr>
        <p:txBody>
          <a:bodyPr wrap="square" numCol="1" rtlCol="0">
            <a:spAutoFit/>
          </a:bodyPr>
          <a:lstStyle/>
          <a:p>
            <a:r>
              <a:rPr lang="fr-FR" altLang="fr-FR" sz="1000" dirty="0">
                <a:solidFill>
                  <a:schemeClr val="bg1"/>
                </a:solidFill>
                <a:latin typeface="Century Gothic" panose="020B0502020202020204" pitchFamily="34" charset="0"/>
              </a:rPr>
              <a:t>La matinée: Questionnaire d’autoévaluation et perception des risques. </a:t>
            </a:r>
            <a:r>
              <a:rPr lang="fr-FR" altLang="fr-FR" sz="1000" b="1" dirty="0">
                <a:solidFill>
                  <a:schemeClr val="bg1"/>
                </a:solidFill>
                <a:latin typeface="Century Gothic" panose="020B0502020202020204" pitchFamily="34" charset="0"/>
              </a:rPr>
              <a:t>L’objectif de la matinée vise à améliorer la compréhension et la gestion des situations de conduite complexes.</a:t>
            </a:r>
          </a:p>
          <a:p>
            <a:r>
              <a:rPr lang="fr-FR" altLang="fr-FR" sz="1000" dirty="0">
                <a:solidFill>
                  <a:schemeClr val="bg1"/>
                </a:solidFill>
                <a:latin typeface="Century Gothic" panose="020B0502020202020204" pitchFamily="34" charset="0"/>
              </a:rPr>
              <a:t>L’après-midi: la mobilité sous divers aspects. </a:t>
            </a:r>
            <a:r>
              <a:rPr lang="fr-FR" altLang="fr-FR" sz="1000" b="1" dirty="0">
                <a:solidFill>
                  <a:schemeClr val="bg1"/>
                </a:solidFill>
                <a:latin typeface="Century Gothic" panose="020B0502020202020204" pitchFamily="34" charset="0"/>
              </a:rPr>
              <a:t>Le but de cette session : rendre tout déplacement plus sûr et plus citoyen par des choix de mobilité responsables.</a:t>
            </a:r>
            <a:endParaRPr lang="fr-FR" altLang="fr-FR" sz="1000" dirty="0">
              <a:solidFill>
                <a:schemeClr val="bg1"/>
              </a:solidFill>
              <a:latin typeface="Century Gothic" panose="020B0502020202020204" pitchFamily="34" charset="0"/>
            </a:endParaRPr>
          </a:p>
          <a:p>
            <a:r>
              <a:rPr lang="fr-FR" altLang="fr-FR" sz="1000" dirty="0">
                <a:solidFill>
                  <a:schemeClr val="bg1"/>
                </a:solidFill>
                <a:latin typeface="Century Gothic" panose="020B0502020202020204" pitchFamily="34" charset="0"/>
              </a:rPr>
              <a:t>La formation fini par un bilan au cours duquel l’élève s’engage oralement à adopter une conduite responsable.</a:t>
            </a:r>
          </a:p>
        </p:txBody>
      </p:sp>
    </p:spTree>
    <p:extLst>
      <p:ext uri="{BB962C8B-B14F-4D97-AF65-F5344CB8AC3E}">
        <p14:creationId xmlns:p14="http://schemas.microsoft.com/office/powerpoint/2010/main" val="167849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704227" y="652844"/>
            <a:ext cx="6728396" cy="1077218"/>
          </a:xfrm>
          <a:prstGeom prst="rect">
            <a:avLst/>
          </a:prstGeom>
          <a:noFill/>
          <a:ln w="6350">
            <a:noFill/>
          </a:ln>
        </p:spPr>
        <p:txBody>
          <a:bodyPr wrap="square" numCol="1" rtlCol="0">
            <a:spAutoFit/>
          </a:bodyPr>
          <a:lstStyle/>
          <a:p>
            <a:r>
              <a:rPr lang="fr-FR" altLang="fr-FR" sz="3200" b="1" u="sng" dirty="0">
                <a:solidFill>
                  <a:srgbClr val="D0363B"/>
                </a:solidFill>
                <a:latin typeface="Century Gothic" panose="020B0502020202020204" pitchFamily="34" charset="0"/>
              </a:rPr>
              <a:t>PASSERELLE BOITE AUTO</a:t>
            </a:r>
            <a:br>
              <a:rPr lang="fr-FR" altLang="fr-FR" sz="3200" u="sng" dirty="0">
                <a:latin typeface="Century Gothic" panose="020B0502020202020204" pitchFamily="34" charset="0"/>
              </a:rPr>
            </a:br>
            <a:r>
              <a:rPr lang="fr-FR" altLang="fr-FR" sz="3200" u="sng" dirty="0">
                <a:latin typeface="Century Gothic" panose="020B0502020202020204" pitchFamily="34" charset="0"/>
              </a:rPr>
              <a:t>VERS BOÎTE MANUELLE</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45515" y="6567301"/>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1.6 </a:t>
            </a:r>
            <a:r>
              <a:rPr lang="fr-FR" altLang="fr-FR" sz="900" dirty="0">
                <a:latin typeface="Century Gothic" panose="020B0502020202020204" pitchFamily="34" charset="0"/>
              </a:rPr>
              <a:t>DU LABEL DE L’ETAT</a:t>
            </a:r>
          </a:p>
        </p:txBody>
      </p:sp>
      <p:sp>
        <p:nvSpPr>
          <p:cNvPr id="10" name="Rectangle 9">
            <a:extLst>
              <a:ext uri="{FF2B5EF4-FFF2-40B4-BE49-F238E27FC236}">
                <a16:creationId xmlns:a16="http://schemas.microsoft.com/office/drawing/2014/main" id="{8137BA44-02FC-4DA0-A09B-E90091822F9C}"/>
              </a:ext>
            </a:extLst>
          </p:cNvPr>
          <p:cNvSpPr/>
          <p:nvPr/>
        </p:nvSpPr>
        <p:spPr>
          <a:xfrm>
            <a:off x="465023" y="1923300"/>
            <a:ext cx="8089680" cy="2112382"/>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1323615" y="4216078"/>
            <a:ext cx="5331572" cy="261610"/>
          </a:xfrm>
          <a:prstGeom prst="rect">
            <a:avLst/>
          </a:prstGeom>
          <a:noFill/>
        </p:spPr>
        <p:txBody>
          <a:bodyPr wrap="square" numCol="1" rtlCol="0">
            <a:spAutoFit/>
          </a:bodyPr>
          <a:lstStyle/>
          <a:p>
            <a:pPr marL="285750" indent="-285750">
              <a:buFontTx/>
              <a:buChar char="-"/>
            </a:pPr>
            <a:endParaRPr lang="fr-FR" altLang="fr-FR" sz="1100" dirty="0">
              <a:solidFill>
                <a:srgbClr val="3D3E44"/>
              </a:solidFill>
              <a:latin typeface="Century Gothic" panose="020B0502020202020204" pitchFamily="34" charset="0"/>
            </a:endParaRPr>
          </a:p>
        </p:txBody>
      </p:sp>
      <p:sp>
        <p:nvSpPr>
          <p:cNvPr id="12" name="Losange 11">
            <a:extLst>
              <a:ext uri="{FF2B5EF4-FFF2-40B4-BE49-F238E27FC236}">
                <a16:creationId xmlns:a16="http://schemas.microsoft.com/office/drawing/2014/main" id="{CC1B67EB-293A-487A-AF39-583CFFD90F2D}"/>
              </a:ext>
            </a:extLst>
          </p:cNvPr>
          <p:cNvSpPr/>
          <p:nvPr/>
        </p:nvSpPr>
        <p:spPr>
          <a:xfrm rot="18917495">
            <a:off x="5963032" y="3829099"/>
            <a:ext cx="3122147" cy="3126881"/>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589699" y="4310004"/>
            <a:ext cx="1842924" cy="584775"/>
          </a:xfrm>
          <a:prstGeom prst="rect">
            <a:avLst/>
          </a:prstGeom>
          <a:noFill/>
        </p:spPr>
        <p:txBody>
          <a:bodyPr wrap="square" numCol="1" rtlCol="0">
            <a:spAutoFit/>
          </a:bodyPr>
          <a:lstStyle/>
          <a:p>
            <a:pPr algn="ctr"/>
            <a:r>
              <a:rPr lang="fr-FR" altLang="fr-FR" sz="1600" b="1" u="sng" dirty="0">
                <a:solidFill>
                  <a:srgbClr val="D0363B"/>
                </a:solidFill>
                <a:latin typeface="Century Gothic" panose="020B0502020202020204" pitchFamily="34" charset="0"/>
              </a:rPr>
              <a:t>Objectif de la formation</a:t>
            </a:r>
          </a:p>
        </p:txBody>
      </p:sp>
      <p:sp>
        <p:nvSpPr>
          <p:cNvPr id="26" name="Rectangle 25">
            <a:extLst>
              <a:ext uri="{FF2B5EF4-FFF2-40B4-BE49-F238E27FC236}">
                <a16:creationId xmlns:a16="http://schemas.microsoft.com/office/drawing/2014/main" id="{14F5BFAF-FBAA-44B5-8E09-DFE6F0D8AF47}"/>
              </a:ext>
            </a:extLst>
          </p:cNvPr>
          <p:cNvSpPr/>
          <p:nvPr/>
        </p:nvSpPr>
        <p:spPr>
          <a:xfrm>
            <a:off x="534303" y="1969579"/>
            <a:ext cx="3473653"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 PROGRAMME</a:t>
            </a:r>
          </a:p>
        </p:txBody>
      </p:sp>
      <p:sp>
        <p:nvSpPr>
          <p:cNvPr id="16" name="Rectangle 15">
            <a:extLst>
              <a:ext uri="{FF2B5EF4-FFF2-40B4-BE49-F238E27FC236}">
                <a16:creationId xmlns:a16="http://schemas.microsoft.com/office/drawing/2014/main" id="{FC047E88-FCA5-4CE7-9B4D-29BC69BAE5F0}"/>
              </a:ext>
            </a:extLst>
          </p:cNvPr>
          <p:cNvSpPr/>
          <p:nvPr/>
        </p:nvSpPr>
        <p:spPr>
          <a:xfrm>
            <a:off x="465023" y="4625081"/>
            <a:ext cx="5849513" cy="1942219"/>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Tx/>
              <a:buChar char="-"/>
            </a:pPr>
            <a:r>
              <a:rPr lang="fr-FR" altLang="fr-FR" sz="900" dirty="0">
                <a:solidFill>
                  <a:srgbClr val="3D3E44"/>
                </a:solidFill>
                <a:latin typeface="Century Gothic" panose="020B0502020202020204" pitchFamily="34" charset="0"/>
              </a:rPr>
              <a:t>Avoir </a:t>
            </a:r>
            <a:r>
              <a:rPr lang="fr-FR" altLang="fr-FR" sz="900" b="1" dirty="0">
                <a:solidFill>
                  <a:srgbClr val="3D3E44"/>
                </a:solidFill>
                <a:latin typeface="Century Gothic" panose="020B0502020202020204" pitchFamily="34" charset="0"/>
              </a:rPr>
              <a:t>obtenu le permis AUTO</a:t>
            </a:r>
            <a:r>
              <a:rPr lang="fr-FR" altLang="fr-FR" sz="900" dirty="0">
                <a:solidFill>
                  <a:srgbClr val="3D3E44"/>
                </a:solidFill>
                <a:latin typeface="Century Gothic" panose="020B0502020202020204" pitchFamily="34" charset="0"/>
              </a:rPr>
              <a:t> </a:t>
            </a:r>
            <a:r>
              <a:rPr lang="fr-FR" altLang="fr-FR" sz="900" b="1" dirty="0">
                <a:solidFill>
                  <a:srgbClr val="3D3E44"/>
                </a:solidFill>
                <a:latin typeface="Century Gothic" panose="020B0502020202020204" pitchFamily="34" charset="0"/>
              </a:rPr>
              <a:t>en boite auto</a:t>
            </a:r>
          </a:p>
          <a:p>
            <a:pPr marL="285750" indent="-285750">
              <a:buFontTx/>
              <a:buChar char="-"/>
            </a:pPr>
            <a:r>
              <a:rPr lang="fr-FR" altLang="fr-FR" sz="900" dirty="0">
                <a:solidFill>
                  <a:srgbClr val="3D3E44"/>
                </a:solidFill>
                <a:latin typeface="Century Gothic" panose="020B0502020202020204" pitchFamily="34" charset="0"/>
              </a:rPr>
              <a:t>le conducteur ne doit avoir commis aucune infraction donnant lieu à retrait de points</a:t>
            </a:r>
          </a:p>
          <a:p>
            <a:pPr marL="285750" indent="-285750">
              <a:buFontTx/>
              <a:buChar char="-"/>
            </a:pPr>
            <a:r>
              <a:rPr lang="fr-FR" altLang="fr-FR" sz="900" dirty="0">
                <a:solidFill>
                  <a:srgbClr val="3D3E44"/>
                </a:solidFill>
                <a:latin typeface="Century Gothic" panose="020B0502020202020204" pitchFamily="34" charset="0"/>
              </a:rPr>
              <a:t>attestation de suivi de cette </a:t>
            </a:r>
            <a:r>
              <a:rPr lang="fr-FR" altLang="fr-FR" sz="900" b="1" dirty="0">
                <a:solidFill>
                  <a:srgbClr val="3D3E44"/>
                </a:solidFill>
                <a:latin typeface="Century Gothic" panose="020B0502020202020204" pitchFamily="34" charset="0"/>
              </a:rPr>
              <a:t>formation complémentaire</a:t>
            </a:r>
          </a:p>
          <a:p>
            <a:pPr marL="285750" indent="-285750">
              <a:buFontTx/>
              <a:buChar char="-"/>
            </a:pPr>
            <a:r>
              <a:rPr lang="fr-FR" altLang="fr-FR" sz="900" dirty="0">
                <a:solidFill>
                  <a:srgbClr val="3D3E44"/>
                </a:solidFill>
                <a:latin typeface="Century Gothic" panose="020B0502020202020204" pitchFamily="34" charset="0"/>
              </a:rPr>
              <a:t>Cette f</a:t>
            </a:r>
            <a:r>
              <a:rPr lang="fr-FR" altLang="fr-FR" sz="900" b="1" dirty="0">
                <a:solidFill>
                  <a:srgbClr val="3D3E44"/>
                </a:solidFill>
                <a:latin typeface="Century Gothic" panose="020B0502020202020204" pitchFamily="34" charset="0"/>
              </a:rPr>
              <a:t>ormation </a:t>
            </a:r>
            <a:r>
              <a:rPr lang="fr-FR" altLang="fr-FR" sz="900" dirty="0">
                <a:solidFill>
                  <a:srgbClr val="3D3E44"/>
                </a:solidFill>
                <a:latin typeface="Century Gothic" panose="020B0502020202020204" pitchFamily="34" charset="0"/>
              </a:rPr>
              <a:t> est dispensée par un enseignant de la conduite et de la sécurité routière titulaire d’une autorisation d’enseigner</a:t>
            </a:r>
          </a:p>
          <a:p>
            <a:pPr marL="285750" indent="-285750">
              <a:buFontTx/>
              <a:buChar char="-"/>
            </a:pPr>
            <a:r>
              <a:rPr lang="fr-FR" altLang="fr-FR" sz="900" dirty="0">
                <a:solidFill>
                  <a:srgbClr val="3D3E44"/>
                </a:solidFill>
                <a:latin typeface="Century Gothic" panose="020B0502020202020204" pitchFamily="34" charset="0"/>
              </a:rPr>
              <a:t>Durée de la formation: 7 heures</a:t>
            </a:r>
          </a:p>
          <a:p>
            <a:pPr marL="285750" indent="-285750">
              <a:buFontTx/>
              <a:buChar char="-"/>
            </a:pPr>
            <a:r>
              <a:rPr lang="fr-FR" altLang="fr-FR" sz="900" dirty="0">
                <a:solidFill>
                  <a:srgbClr val="3D3E44"/>
                </a:solidFill>
                <a:latin typeface="Century Gothic" panose="020B0502020202020204" pitchFamily="34" charset="0"/>
              </a:rPr>
              <a:t>Effectif de la formation: individuel</a:t>
            </a:r>
          </a:p>
          <a:p>
            <a:pPr marL="285750" indent="-285750">
              <a:buFontTx/>
              <a:buChar char="-"/>
            </a:pPr>
            <a:r>
              <a:rPr lang="fr-FR" altLang="fr-FR" sz="900" dirty="0">
                <a:solidFill>
                  <a:srgbClr val="3D3E44"/>
                </a:solidFill>
                <a:latin typeface="Century Gothic" panose="020B0502020202020204" pitchFamily="34" charset="0"/>
              </a:rPr>
              <a:t>Formation 100% pratique dont 1 heure de simulateur maximum</a:t>
            </a:r>
          </a:p>
          <a:p>
            <a:pPr marL="285750" indent="-285750">
              <a:buFontTx/>
              <a:buChar char="-"/>
            </a:pPr>
            <a:r>
              <a:rPr lang="fr-FR" altLang="fr-FR" sz="900" dirty="0">
                <a:solidFill>
                  <a:srgbClr val="3D3E44"/>
                </a:solidFill>
                <a:latin typeface="Century Gothic" panose="020B0502020202020204" pitchFamily="34" charset="0"/>
              </a:rPr>
              <a:t>Pour pouvoir conduire un véhicule à boite manuel après la formation, il faut préalablement avoir mise à jour et être en possession du titre définitif de conduite correspondant</a:t>
            </a:r>
          </a:p>
          <a:p>
            <a:pPr fontAlgn="base"/>
            <a:endParaRPr lang="fr-FR" altLang="fr-FR" sz="1000"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465023" y="4287293"/>
            <a:ext cx="5849513"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LES CONDITIONS</a:t>
            </a:r>
          </a:p>
        </p:txBody>
      </p:sp>
      <p:sp>
        <p:nvSpPr>
          <p:cNvPr id="19" name="ZoneTexte 18">
            <a:extLst>
              <a:ext uri="{FF2B5EF4-FFF2-40B4-BE49-F238E27FC236}">
                <a16:creationId xmlns:a16="http://schemas.microsoft.com/office/drawing/2014/main" id="{D4B4FD98-88E9-4434-BE8A-0D480B4F9B03}"/>
              </a:ext>
            </a:extLst>
          </p:cNvPr>
          <p:cNvSpPr txBox="1"/>
          <p:nvPr/>
        </p:nvSpPr>
        <p:spPr>
          <a:xfrm>
            <a:off x="589297" y="2284031"/>
            <a:ext cx="7867333" cy="1615827"/>
          </a:xfrm>
          <a:prstGeom prst="rect">
            <a:avLst/>
          </a:prstGeom>
          <a:noFill/>
        </p:spPr>
        <p:txBody>
          <a:bodyPr wrap="square" numCol="1" rtlCol="0">
            <a:spAutoFit/>
          </a:bodyPr>
          <a:lstStyle/>
          <a:p>
            <a:r>
              <a:rPr lang="fr-FR" altLang="fr-FR" sz="900" b="1" dirty="0">
                <a:solidFill>
                  <a:schemeClr val="bg1"/>
                </a:solidFill>
                <a:latin typeface="Century Gothic" panose="020B0502020202020204" pitchFamily="34" charset="0"/>
              </a:rPr>
              <a:t>Séquence 1 </a:t>
            </a:r>
            <a:r>
              <a:rPr lang="fr-FR" altLang="fr-FR" sz="900" dirty="0">
                <a:solidFill>
                  <a:schemeClr val="bg1"/>
                </a:solidFill>
                <a:latin typeface="Century Gothic" panose="020B0502020202020204" pitchFamily="34" charset="0"/>
              </a:rPr>
              <a:t>: durée de 2 heures.</a:t>
            </a:r>
          </a:p>
          <a:p>
            <a:r>
              <a:rPr lang="fr-FR" altLang="fr-FR" sz="900" dirty="0">
                <a:solidFill>
                  <a:schemeClr val="bg1"/>
                </a:solidFill>
                <a:latin typeface="Century Gothic" panose="020B0502020202020204" pitchFamily="34" charset="0"/>
              </a:rPr>
              <a:t>Dans un trafic nul ou faible, l'élève doit acquérir les connaissances et les compétences suivantes :</a:t>
            </a:r>
          </a:p>
          <a:p>
            <a:r>
              <a:rPr lang="fr-FR" altLang="fr-FR" sz="900" dirty="0">
                <a:solidFill>
                  <a:schemeClr val="bg1"/>
                </a:solidFill>
                <a:latin typeface="Century Gothic" panose="020B0502020202020204" pitchFamily="34" charset="0"/>
              </a:rPr>
              <a:t>- comprendre le principe du point de patinage de l'embrayage et assurer sa mise en œuvre ;</a:t>
            </a:r>
          </a:p>
          <a:p>
            <a:pPr marL="171450" indent="-171450">
              <a:buFontTx/>
              <a:buChar char="-"/>
            </a:pPr>
            <a:r>
              <a:rPr lang="fr-FR" altLang="fr-FR" sz="900" dirty="0">
                <a:solidFill>
                  <a:schemeClr val="bg1"/>
                </a:solidFill>
                <a:latin typeface="Century Gothic" panose="020B0502020202020204" pitchFamily="34" charset="0"/>
              </a:rPr>
              <a:t>être en capacité de réaliser un démarrage en côte en toute sécurité.</a:t>
            </a:r>
          </a:p>
          <a:p>
            <a:pPr marL="171450" indent="-171450">
              <a:buFontTx/>
              <a:buChar char="-"/>
            </a:pPr>
            <a:endParaRPr lang="fr-FR" altLang="fr-FR" sz="900" dirty="0">
              <a:solidFill>
                <a:schemeClr val="bg1"/>
              </a:solidFill>
              <a:latin typeface="Century Gothic" panose="020B0502020202020204" pitchFamily="34" charset="0"/>
            </a:endParaRPr>
          </a:p>
          <a:p>
            <a:r>
              <a:rPr lang="fr-FR" altLang="fr-FR" sz="900" b="1" dirty="0">
                <a:solidFill>
                  <a:schemeClr val="bg1"/>
                </a:solidFill>
                <a:latin typeface="Century Gothic" panose="020B0502020202020204" pitchFamily="34" charset="0"/>
              </a:rPr>
              <a:t>Séquence 2 </a:t>
            </a:r>
            <a:r>
              <a:rPr lang="fr-FR" altLang="fr-FR" sz="900" dirty="0">
                <a:solidFill>
                  <a:schemeClr val="bg1"/>
                </a:solidFill>
                <a:latin typeface="Century Gothic" panose="020B0502020202020204" pitchFamily="34" charset="0"/>
              </a:rPr>
              <a:t>: durée de 5 heures.</a:t>
            </a:r>
          </a:p>
          <a:p>
            <a:r>
              <a:rPr lang="fr-FR" altLang="fr-FR" sz="900" dirty="0">
                <a:solidFill>
                  <a:schemeClr val="bg1"/>
                </a:solidFill>
                <a:latin typeface="Century Gothic" panose="020B0502020202020204" pitchFamily="34" charset="0"/>
              </a:rPr>
              <a:t>Cette séquence se déroule dans des conditions de circulation variées, simples et complexes. Elle permet l'acquisition des compétences suivantes :</a:t>
            </a:r>
          </a:p>
          <a:p>
            <a:r>
              <a:rPr lang="fr-FR" altLang="fr-FR" sz="900" dirty="0">
                <a:solidFill>
                  <a:schemeClr val="bg1"/>
                </a:solidFill>
                <a:latin typeface="Century Gothic" panose="020B0502020202020204" pitchFamily="34" charset="0"/>
              </a:rPr>
              <a:t>- savoir utiliser la boîte de vitesses manuelle de façon rationnelle et en toute sécurité dans les conditions de circulation précitées et adopter les techniques de l'</a:t>
            </a:r>
            <a:r>
              <a:rPr lang="fr-FR" altLang="fr-FR" sz="900" dirty="0" err="1">
                <a:solidFill>
                  <a:schemeClr val="bg1"/>
                </a:solidFill>
                <a:latin typeface="Century Gothic" panose="020B0502020202020204" pitchFamily="34" charset="0"/>
              </a:rPr>
              <a:t>éco-conduite</a:t>
            </a:r>
            <a:r>
              <a:rPr lang="fr-FR" altLang="fr-FR" sz="900" dirty="0">
                <a:solidFill>
                  <a:schemeClr val="bg1"/>
                </a:solidFill>
                <a:latin typeface="Century Gothic" panose="020B0502020202020204" pitchFamily="34" charset="0"/>
              </a:rPr>
              <a:t> ;</a:t>
            </a:r>
          </a:p>
          <a:p>
            <a:r>
              <a:rPr lang="fr-FR" altLang="fr-FR" sz="900" dirty="0">
                <a:solidFill>
                  <a:schemeClr val="bg1"/>
                </a:solidFill>
                <a:latin typeface="Century Gothic" panose="020B0502020202020204" pitchFamily="34" charset="0"/>
              </a:rPr>
              <a:t>- être en capacité de diriger le véhicule en adaptant l'allure et la trajectoire à l'environnement et aux conditions de circulation.</a:t>
            </a:r>
          </a:p>
        </p:txBody>
      </p:sp>
      <p:sp>
        <p:nvSpPr>
          <p:cNvPr id="2" name="ZoneTexte 1">
            <a:extLst>
              <a:ext uri="{FF2B5EF4-FFF2-40B4-BE49-F238E27FC236}">
                <a16:creationId xmlns:a16="http://schemas.microsoft.com/office/drawing/2014/main" id="{A1A689B5-1590-4E65-E1BB-1966086EDF2E}"/>
              </a:ext>
            </a:extLst>
          </p:cNvPr>
          <p:cNvSpPr txBox="1"/>
          <p:nvPr/>
        </p:nvSpPr>
        <p:spPr>
          <a:xfrm>
            <a:off x="6533424" y="5005757"/>
            <a:ext cx="1949298" cy="1200329"/>
          </a:xfrm>
          <a:prstGeom prst="rect">
            <a:avLst/>
          </a:prstGeom>
          <a:noFill/>
        </p:spPr>
        <p:txBody>
          <a:bodyPr wrap="square" numCol="1" rtlCol="0">
            <a:spAutoFit/>
          </a:bodyPr>
          <a:lstStyle/>
          <a:p>
            <a:r>
              <a:rPr lang="fr-FR" altLang="fr-FR" sz="900" dirty="0">
                <a:latin typeface="Century Gothic" panose="020B0502020202020204" pitchFamily="34" charset="0"/>
              </a:rPr>
              <a:t>A l'issue de la formation, le conducteur doit être en capacité d'utiliser, en sécurité, un véhicule muni d'un changement de vitesses manuel de façon simultanée avec les autres tâches de conduite</a:t>
            </a:r>
          </a:p>
        </p:txBody>
      </p:sp>
      <p:pic>
        <p:nvPicPr>
          <p:cNvPr id="4" name="Image 3">
            <a:extLst>
              <a:ext uri="{FF2B5EF4-FFF2-40B4-BE49-F238E27FC236}">
                <a16:creationId xmlns:a16="http://schemas.microsoft.com/office/drawing/2014/main" id="{B9511C58-6BF2-A2BC-16C0-4C458400D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0911" y="730960"/>
            <a:ext cx="1015898" cy="1015086"/>
          </a:xfrm>
          <a:prstGeom prst="rect">
            <a:avLst/>
          </a:prstGeom>
        </p:spPr>
      </p:pic>
    </p:spTree>
    <p:extLst>
      <p:ext uri="{BB962C8B-B14F-4D97-AF65-F5344CB8AC3E}">
        <p14:creationId xmlns:p14="http://schemas.microsoft.com/office/powerpoint/2010/main" val="2886922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6DFF5B-12E3-4219-B015-78A51027D54D}"/>
              </a:ext>
            </a:extLst>
          </p:cNvPr>
          <p:cNvSpPr/>
          <p:nvPr/>
        </p:nvSpPr>
        <p:spPr>
          <a:xfrm>
            <a:off x="704675" y="1857986"/>
            <a:ext cx="7885652" cy="437136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22539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38027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04671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045056"/>
            <a:ext cx="0" cy="39600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99881"/>
            <a:ext cx="5195670"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compétences et aptitudes en terme de départ/arrêt, manipulation du volant, c</a:t>
            </a:r>
            <a:r>
              <a:rPr lang="fr-FR" altLang="fr-FR" sz="1200" dirty="0" err="1">
                <a:solidFill>
                  <a:prstClr val="black"/>
                </a:solidFill>
                <a:latin typeface="Century Gothic" panose="020B0502020202020204" pitchFamily="34" charset="0"/>
              </a:rPr>
              <a:t>ompréhension</a:t>
            </a:r>
            <a:r>
              <a:rPr lang="fr-FR" altLang="fr-FR" sz="1200" dirty="0">
                <a:solidFill>
                  <a:prstClr val="black"/>
                </a:solidFill>
                <a:latin typeface="Century Gothic" panose="020B0502020202020204" pitchFamily="34" charset="0"/>
              </a:rPr>
              <a:t>, mémoire, trajectoire, observation, regard, temps de réaction, perception et champs visuel, émotivité. </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motivations (attitudes à l’égard de l’apprentissage et de la sécurité routière</a:t>
            </a:r>
            <a:r>
              <a:rPr lang="fr-FR" altLang="fr-FR" sz="1200" dirty="0">
                <a:solidFill>
                  <a:prstClr val="black"/>
                </a:solidFill>
                <a:latin typeface="Century Gothic" panose="020B0502020202020204" pitchFamily="34" charset="0"/>
              </a:rPr>
              <a:t>)</a:t>
            </a: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0" name="ZoneTexte 19">
            <a:extLst>
              <a:ext uri="{FF2B5EF4-FFF2-40B4-BE49-F238E27FC236}">
                <a16:creationId xmlns:a16="http://schemas.microsoft.com/office/drawing/2014/main" id="{4D8F9512-0D78-4B93-84CB-A8CA63C7EA1D}"/>
              </a:ext>
            </a:extLst>
          </p:cNvPr>
          <p:cNvSpPr txBox="1"/>
          <p:nvPr/>
        </p:nvSpPr>
        <p:spPr>
          <a:xfrm>
            <a:off x="4252763" y="3570278"/>
            <a:ext cx="3066190" cy="461665"/>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réalisée sur rendez-vous</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1777" y="3419168"/>
            <a:ext cx="732917" cy="732332"/>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31672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38561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56089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097095" y="1337869"/>
            <a:ext cx="1342230" cy="836072"/>
          </a:xfrm>
          <a:prstGeom prst="round2Diag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Entre 45 min et 1h00</a:t>
            </a:r>
          </a:p>
        </p:txBody>
      </p:sp>
      <p:sp>
        <p:nvSpPr>
          <p:cNvPr id="31" name="ZoneTexte 30">
            <a:extLst>
              <a:ext uri="{FF2B5EF4-FFF2-40B4-BE49-F238E27FC236}">
                <a16:creationId xmlns:a16="http://schemas.microsoft.com/office/drawing/2014/main" id="{D0C19008-7AA4-4623-8D02-0E973CE8FD4D}"/>
              </a:ext>
            </a:extLst>
          </p:cNvPr>
          <p:cNvSpPr txBox="1"/>
          <p:nvPr/>
        </p:nvSpPr>
        <p:spPr>
          <a:xfrm>
            <a:off x="1602297" y="45702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L’ÉVALUATION DE DÉPART</a:t>
            </a:r>
          </a:p>
        </p:txBody>
      </p:sp>
      <p:sp>
        <p:nvSpPr>
          <p:cNvPr id="16" name="ZoneTexte 15">
            <a:extLst>
              <a:ext uri="{FF2B5EF4-FFF2-40B4-BE49-F238E27FC236}">
                <a16:creationId xmlns:a16="http://schemas.microsoft.com/office/drawing/2014/main" id="{5B6F28C6-A14F-456B-B8E0-251F0890ACE6}"/>
              </a:ext>
            </a:extLst>
          </p:cNvPr>
          <p:cNvSpPr txBox="1"/>
          <p:nvPr/>
        </p:nvSpPr>
        <p:spPr>
          <a:xfrm>
            <a:off x="6841221" y="6489942"/>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2.2 DU LABEL DE L’ETAT</a:t>
            </a:r>
          </a:p>
        </p:txBody>
      </p:sp>
    </p:spTree>
    <p:extLst>
      <p:ext uri="{BB962C8B-B14F-4D97-AF65-F5344CB8AC3E}">
        <p14:creationId xmlns:p14="http://schemas.microsoft.com/office/powerpoint/2010/main" val="419972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F27B70D-03AF-4592-8AEF-E630BAA083C0}"/>
              </a:ext>
            </a:extLst>
          </p:cNvPr>
          <p:cNvSpPr txBox="1"/>
          <p:nvPr/>
        </p:nvSpPr>
        <p:spPr>
          <a:xfrm>
            <a:off x="1602297" y="704675"/>
            <a:ext cx="7063530" cy="107721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rPr>
              <a:t>L’ÉVALUATION DE DÉPART</a:t>
            </a:r>
          </a:p>
        </p:txBody>
      </p:sp>
      <p:sp>
        <p:nvSpPr>
          <p:cNvPr id="7" name="Rectangle 6">
            <a:extLst>
              <a:ext uri="{FF2B5EF4-FFF2-40B4-BE49-F238E27FC236}">
                <a16:creationId xmlns:a16="http://schemas.microsoft.com/office/drawing/2014/main" id="{5C6DFF5B-12E3-4219-B015-78A51027D54D}"/>
              </a:ext>
            </a:extLst>
          </p:cNvPr>
          <p:cNvSpPr/>
          <p:nvPr/>
        </p:nvSpPr>
        <p:spPr>
          <a:xfrm>
            <a:off x="704675" y="2122416"/>
            <a:ext cx="7885652" cy="3867322"/>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cxnSp>
        <p:nvCxnSpPr>
          <p:cNvPr id="9" name="Connecteur droit 8">
            <a:extLst>
              <a:ext uri="{FF2B5EF4-FFF2-40B4-BE49-F238E27FC236}">
                <a16:creationId xmlns:a16="http://schemas.microsoft.com/office/drawing/2014/main" id="{6355387B-19B5-47E9-ABD3-6F40F0EC6CBC}"/>
              </a:ext>
            </a:extLst>
          </p:cNvPr>
          <p:cNvCxnSpPr>
            <a:cxnSpLocks/>
          </p:cNvCxnSpPr>
          <p:nvPr/>
        </p:nvCxnSpPr>
        <p:spPr>
          <a:xfrm>
            <a:off x="872675" y="3473042"/>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3B5A2DFD-3A65-4A40-98B6-4C409BBAE29A}"/>
              </a:ext>
            </a:extLst>
          </p:cNvPr>
          <p:cNvCxnSpPr>
            <a:cxnSpLocks/>
          </p:cNvCxnSpPr>
          <p:nvPr/>
        </p:nvCxnSpPr>
        <p:spPr>
          <a:xfrm>
            <a:off x="872675" y="4627929"/>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4DCE01D8-54BC-498C-AFA8-0ED069929515}"/>
              </a:ext>
            </a:extLst>
          </p:cNvPr>
          <p:cNvSpPr txBox="1"/>
          <p:nvPr/>
        </p:nvSpPr>
        <p:spPr>
          <a:xfrm>
            <a:off x="3088548" y="2294365"/>
            <a:ext cx="5241711" cy="1077218"/>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L’évaluation de départ permet d’</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estimer</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le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nombre d’heures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dont l’élève aura besoin pour obtenir son permis de conduire dans les meilleures conditions d’apprentissage, et ainsi qu’une proposition chiffrée</a:t>
            </a:r>
          </a:p>
        </p:txBody>
      </p:sp>
      <p:cxnSp>
        <p:nvCxnSpPr>
          <p:cNvPr id="15" name="Connecteur droit 14">
            <a:extLst>
              <a:ext uri="{FF2B5EF4-FFF2-40B4-BE49-F238E27FC236}">
                <a16:creationId xmlns:a16="http://schemas.microsoft.com/office/drawing/2014/main" id="{47E113FB-0944-4631-8570-64DDFB43B9E6}"/>
              </a:ext>
            </a:extLst>
          </p:cNvPr>
          <p:cNvCxnSpPr>
            <a:cxnSpLocks/>
          </p:cNvCxnSpPr>
          <p:nvPr/>
        </p:nvCxnSpPr>
        <p:spPr>
          <a:xfrm>
            <a:off x="2954323" y="2283181"/>
            <a:ext cx="0" cy="33962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DF2CD46-4E6C-4D90-9DDF-7F5E1060CA78}"/>
              </a:ext>
            </a:extLst>
          </p:cNvPr>
          <p:cNvSpPr/>
          <p:nvPr/>
        </p:nvSpPr>
        <p:spPr>
          <a:xfrm>
            <a:off x="3134587" y="4733206"/>
            <a:ext cx="5195668"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prérequis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en matière de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connaissances des règles du code de la route</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et en matière de conduite d’un véhicule ;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expériences vécues en tant qu’usager de la route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compétences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psychomotrices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 vos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motivations</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20" name="ZoneTexte 19">
            <a:extLst>
              <a:ext uri="{FF2B5EF4-FFF2-40B4-BE49-F238E27FC236}">
                <a16:creationId xmlns:a16="http://schemas.microsoft.com/office/drawing/2014/main" id="{4D8F9512-0D78-4B93-84CB-A8CA63C7EA1D}"/>
              </a:ext>
            </a:extLst>
          </p:cNvPr>
          <p:cNvSpPr txBox="1"/>
          <p:nvPr/>
        </p:nvSpPr>
        <p:spPr>
          <a:xfrm>
            <a:off x="4314564" y="3543213"/>
            <a:ext cx="3919913" cy="1015663"/>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VÉHICULE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Évaluation réalisée avec un enseignant de la conduite et de la sécurité routière</a:t>
            </a:r>
            <a:b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Evaluation en </a:t>
            </a:r>
            <a:r>
              <a:rPr kumimoji="0" lang="fr-FR" altLang="fr-FR" sz="1200" b="1" i="0" u="none" strike="noStrike" kern="1200" cap="none" spc="0" normalizeH="0" baseline="0" noProof="0" dirty="0">
                <a:ln>
                  <a:noFill/>
                </a:ln>
                <a:solidFill>
                  <a:prstClr val="black"/>
                </a:solidFill>
                <a:effectLst/>
                <a:uLnTx/>
                <a:uFillTx/>
                <a:latin typeface="Century Gothic" panose="020B0502020202020204" pitchFamily="34" charset="0"/>
              </a:rPr>
              <a:t>situation réelle pendant laquelle </a:t>
            </a: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rPr>
              <a:t>une grille d’évaluation est utilisée</a:t>
            </a:r>
          </a:p>
        </p:txBody>
      </p:sp>
      <p:pic>
        <p:nvPicPr>
          <p:cNvPr id="22" name="Image 21">
            <a:extLst>
              <a:ext uri="{FF2B5EF4-FFF2-40B4-BE49-F238E27FC236}">
                <a16:creationId xmlns:a16="http://schemas.microsoft.com/office/drawing/2014/main" id="{36157B30-8345-4566-A663-6548EED20C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0123" y="3518670"/>
            <a:ext cx="732916" cy="732331"/>
          </a:xfrm>
          <a:prstGeom prst="rect">
            <a:avLst/>
          </a:prstGeom>
        </p:spPr>
      </p:pic>
      <p:sp>
        <p:nvSpPr>
          <p:cNvPr id="23" name="ZoneTexte 22">
            <a:extLst>
              <a:ext uri="{FF2B5EF4-FFF2-40B4-BE49-F238E27FC236}">
                <a16:creationId xmlns:a16="http://schemas.microsoft.com/office/drawing/2014/main" id="{2C941D62-4C42-40A1-BAFF-B31856F0A488}"/>
              </a:ext>
            </a:extLst>
          </p:cNvPr>
          <p:cNvSpPr txBox="1"/>
          <p:nvPr/>
        </p:nvSpPr>
        <p:spPr>
          <a:xfrm>
            <a:off x="872675" y="256437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OBJECTIFS</a:t>
            </a:r>
          </a:p>
        </p:txBody>
      </p:sp>
      <p:sp>
        <p:nvSpPr>
          <p:cNvPr id="24" name="ZoneTexte 23">
            <a:extLst>
              <a:ext uri="{FF2B5EF4-FFF2-40B4-BE49-F238E27FC236}">
                <a16:creationId xmlns:a16="http://schemas.microsoft.com/office/drawing/2014/main" id="{E8E80094-B27A-44A7-A930-B915914C3157}"/>
              </a:ext>
            </a:extLst>
          </p:cNvPr>
          <p:cNvSpPr txBox="1"/>
          <p:nvPr/>
        </p:nvSpPr>
        <p:spPr>
          <a:xfrm>
            <a:off x="872675" y="3633262"/>
            <a:ext cx="1860911"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MOYEN UTILISÉ</a:t>
            </a:r>
          </a:p>
        </p:txBody>
      </p:sp>
      <p:sp>
        <p:nvSpPr>
          <p:cNvPr id="25" name="ZoneTexte 24">
            <a:extLst>
              <a:ext uri="{FF2B5EF4-FFF2-40B4-BE49-F238E27FC236}">
                <a16:creationId xmlns:a16="http://schemas.microsoft.com/office/drawing/2014/main" id="{AB0EFC40-2528-46E4-B8D6-C66307CDEFC5}"/>
              </a:ext>
            </a:extLst>
          </p:cNvPr>
          <p:cNvSpPr txBox="1"/>
          <p:nvPr/>
        </p:nvSpPr>
        <p:spPr>
          <a:xfrm>
            <a:off x="872675" y="4808544"/>
            <a:ext cx="1913648" cy="92333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LES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COMPÉTENCES</a:t>
            </a:r>
            <a:b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rPr>
              <a:t>EVALUÉES</a:t>
            </a:r>
          </a:p>
        </p:txBody>
      </p:sp>
      <p:sp>
        <p:nvSpPr>
          <p:cNvPr id="30" name="Rectangle : avec coins arrondis en diagonale 29">
            <a:extLst>
              <a:ext uri="{FF2B5EF4-FFF2-40B4-BE49-F238E27FC236}">
                <a16:creationId xmlns:a16="http://schemas.microsoft.com/office/drawing/2014/main" id="{06031867-3ABC-4678-AC02-33D1C808B703}"/>
              </a:ext>
            </a:extLst>
          </p:cNvPr>
          <p:cNvSpPr/>
          <p:nvPr/>
        </p:nvSpPr>
        <p:spPr>
          <a:xfrm>
            <a:off x="7109557" y="1585519"/>
            <a:ext cx="1342230" cy="836072"/>
          </a:xfrm>
          <a:prstGeom prst="round2DiagRect">
            <a:avLst/>
          </a:prstGeom>
          <a:solidFill>
            <a:srgbClr val="D036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400" b="1" i="0" u="sng" strike="noStrike" kern="1200" cap="none" spc="0" normalizeH="0" baseline="0" noProof="0" dirty="0">
                <a:ln>
                  <a:noFill/>
                </a:ln>
                <a:solidFill>
                  <a:prstClr val="white"/>
                </a:solidFill>
                <a:effectLst/>
                <a:uLnTx/>
                <a:uFillTx/>
                <a:latin typeface="Century Gothic" panose="020B0502020202020204" pitchFamily="34" charset="0"/>
              </a:rPr>
              <a:t>Durée</a:t>
            </a: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 : </a:t>
            </a:r>
            <a:b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400" b="1" i="0" u="none" strike="noStrike" kern="1200" cap="none" spc="0" normalizeH="0" baseline="0" noProof="0" dirty="0">
                <a:ln>
                  <a:noFill/>
                </a:ln>
                <a:solidFill>
                  <a:prstClr val="white"/>
                </a:solidFill>
                <a:effectLst/>
                <a:uLnTx/>
                <a:uFillTx/>
                <a:latin typeface="Century Gothic" panose="020B0502020202020204" pitchFamily="34" charset="0"/>
              </a:rPr>
              <a:t>1h00</a:t>
            </a:r>
          </a:p>
        </p:txBody>
      </p:sp>
      <p:sp>
        <p:nvSpPr>
          <p:cNvPr id="16" name="ZoneTexte 15">
            <a:extLst>
              <a:ext uri="{FF2B5EF4-FFF2-40B4-BE49-F238E27FC236}">
                <a16:creationId xmlns:a16="http://schemas.microsoft.com/office/drawing/2014/main" id="{26B45B01-3FA1-4625-BA1B-B61E55C69080}"/>
              </a:ext>
            </a:extLst>
          </p:cNvPr>
          <p:cNvSpPr txBox="1"/>
          <p:nvPr/>
        </p:nvSpPr>
        <p:spPr>
          <a:xfrm>
            <a:off x="6841221" y="6518517"/>
            <a:ext cx="2116341" cy="230832"/>
          </a:xfrm>
          <a:prstGeom prst="rect">
            <a:avLst/>
          </a:prstGeom>
          <a:noFill/>
        </p:spPr>
        <p:txBody>
          <a:bodyPr wrap="square" numCol="1" rtlCol="0">
            <a:spAutoFit/>
          </a:bodyPr>
          <a:lstStyle/>
          <a:p>
            <a:r>
              <a:rPr lang="fr-FR" altLang="fr-FR" sz="900">
                <a:latin typeface="Century Gothic" panose="020B0502020202020204" pitchFamily="34" charset="0"/>
              </a:rPr>
              <a:t>CRITÈRE 2.2 </a:t>
            </a:r>
            <a:r>
              <a:rPr lang="fr-FR" altLang="fr-FR" sz="900" dirty="0">
                <a:latin typeface="Century Gothic" panose="020B0502020202020204" pitchFamily="34" charset="0"/>
              </a:rPr>
              <a:t>DU LABEL DE L’ETAT</a:t>
            </a:r>
          </a:p>
        </p:txBody>
      </p:sp>
      <p:sp>
        <p:nvSpPr>
          <p:cNvPr id="17" name="object 15">
            <a:extLst>
              <a:ext uri="{FF2B5EF4-FFF2-40B4-BE49-F238E27FC236}">
                <a16:creationId xmlns:a16="http://schemas.microsoft.com/office/drawing/2014/main" id="{FA382471-AC11-4C45-8163-C08FBE92688E}"/>
              </a:ext>
            </a:extLst>
          </p:cNvPr>
          <p:cNvSpPr/>
          <p:nvPr/>
        </p:nvSpPr>
        <p:spPr>
          <a:xfrm>
            <a:off x="3538199" y="3867157"/>
            <a:ext cx="720000" cy="720000"/>
          </a:xfrm>
          <a:prstGeom prst="rect">
            <a:avLst/>
          </a:prstGeom>
          <a:blipFill>
            <a:blip r:embed="rId3"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337984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6155176-4753-488C-BDD3-09235F027E21}"/>
              </a:ext>
            </a:extLst>
          </p:cNvPr>
          <p:cNvSpPr txBox="1"/>
          <p:nvPr/>
        </p:nvSpPr>
        <p:spPr>
          <a:xfrm>
            <a:off x="3837518" y="4158298"/>
            <a:ext cx="4845068" cy="2015936"/>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endParaRPr lang="fr-FR" altLang="fr-FR" sz="1000" b="1" u="sng" dirty="0">
              <a:solidFill>
                <a:prstClr val="black"/>
              </a:solidFill>
              <a:latin typeface="Century Gothic" panose="020B0502020202020204" pitchFamily="34" charset="0"/>
            </a:endParaRPr>
          </a:p>
          <a:p>
            <a:pPr marL="0" marR="0" lvl="0" indent="0" algn="l" defTabSz="457200" rtl="0" eaLnBrk="1" latinLnBrk="0" hangingPunct="1">
              <a:lnSpc>
                <a:spcPct val="100000"/>
              </a:lnSpc>
              <a:spcBef>
                <a:spcPts val="600"/>
              </a:spcBef>
              <a:spcAft>
                <a:spcPts val="0"/>
              </a:spcAft>
              <a:buClrTx/>
              <a:buSzTx/>
              <a:buFontTx/>
              <a:buNone/>
              <a:tabLst/>
              <a:defRPr/>
            </a:pPr>
            <a:endParaRPr kumimoji="0" lang="fr-FR" altLang="fr-FR" sz="3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600"/>
              </a:spcBef>
              <a:spcAft>
                <a:spcPts val="0"/>
              </a:spcAft>
              <a:buClrTx/>
              <a:buSzTx/>
              <a:buFontTx/>
              <a:buNone/>
              <a:tabLst/>
              <a:defRPr/>
            </a:pPr>
            <a:r>
              <a:rPr kumimoji="0" lang="fr-FR" altLang="fr-FR" sz="1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THÈMES</a:t>
            </a:r>
            <a:r>
              <a:rPr kumimoji="0" lang="fr-FR" altLang="fr-FR" sz="825"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60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L’arrêt et le stationnement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croisements et les dépassements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connaissance de la réglementation générale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t>
            </a:r>
            <a:r>
              <a:rPr kumimoji="0" lang="fr-FR" altLang="fr-FR" sz="800" b="0" i="0" u="none" strike="noStrike" kern="1200" cap="none" spc="0" normalizeH="0" baseline="0" noProof="0" dirty="0" err="1">
                <a:ln>
                  <a:noFill/>
                </a:ln>
                <a:solidFill>
                  <a:prstClr val="black"/>
                </a:solidFill>
                <a:effectLst/>
                <a:uLnTx/>
                <a:uFillTx/>
                <a:latin typeface="Century Gothic" panose="020B0502020202020204" pitchFamily="34" charset="0"/>
                <a:ea typeface="+mn-ea"/>
                <a:cs typeface="+mn-cs"/>
              </a:rPr>
              <a:t>éco-conduite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priorités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Alcool et stupéfiants</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Défaut de port de la ceinture de sécurité</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Les règles de circulation</a:t>
            </a:r>
          </a:p>
        </p:txBody>
      </p:sp>
      <p:sp>
        <p:nvSpPr>
          <p:cNvPr id="9" name="Titre 1">
            <a:extLst>
              <a:ext uri="{FF2B5EF4-FFF2-40B4-BE49-F238E27FC236}">
                <a16:creationId xmlns:a16="http://schemas.microsoft.com/office/drawing/2014/main" id="{04110319-86CB-4407-BE71-B2366D955097}"/>
              </a:ext>
            </a:extLst>
          </p:cNvPr>
          <p:cNvSpPr>
            <a:spLocks noGrp="1"/>
          </p:cNvSpPr>
          <p:nvPr>
            <p:ph type="ctrTitle"/>
          </p:nvPr>
        </p:nvSpPr>
        <p:spPr>
          <a:xfrm>
            <a:off x="285824" y="828159"/>
            <a:ext cx="4916913" cy="640216"/>
          </a:xfrm>
        </p:spPr>
        <p:txBody>
          <a:bodyPr numCol="1">
            <a:noAutofit/>
          </a:bodyPr>
          <a:lstStyle/>
          <a:p>
            <a:pPr algn="r"/>
            <a:r>
              <a:rPr lang="fr-FR" altLang="fr-FR" sz="2400" u="sng" dirty="0">
                <a:latin typeface="Century Gothic" panose="020B0502020202020204" pitchFamily="34" charset="0"/>
              </a:rPr>
              <a:t>Parcours de formation PERSONNALISE</a:t>
            </a:r>
          </a:p>
        </p:txBody>
      </p:sp>
      <p:grpSp>
        <p:nvGrpSpPr>
          <p:cNvPr id="10" name="Groupe 9">
            <a:extLst>
              <a:ext uri="{FF2B5EF4-FFF2-40B4-BE49-F238E27FC236}">
                <a16:creationId xmlns:a16="http://schemas.microsoft.com/office/drawing/2014/main" id="{7F796D9F-AF65-4BA8-B4A6-E90986DC7074}"/>
              </a:ext>
            </a:extLst>
          </p:cNvPr>
          <p:cNvGrpSpPr/>
          <p:nvPr/>
        </p:nvGrpSpPr>
        <p:grpSpPr>
          <a:xfrm>
            <a:off x="455537" y="1861795"/>
            <a:ext cx="8232926" cy="2036974"/>
            <a:chOff x="410479" y="2505124"/>
            <a:chExt cx="10977233" cy="2715965"/>
          </a:xfrm>
        </p:grpSpPr>
        <p:grpSp>
          <p:nvGrpSpPr>
            <p:cNvPr id="11" name="Groupe 10">
              <a:extLst>
                <a:ext uri="{FF2B5EF4-FFF2-40B4-BE49-F238E27FC236}">
                  <a16:creationId xmlns:a16="http://schemas.microsoft.com/office/drawing/2014/main" id="{34EDDB5F-DD4F-41DE-9753-804E31DE5BEF}"/>
                </a:ext>
              </a:extLst>
            </p:cNvPr>
            <p:cNvGrpSpPr/>
            <p:nvPr/>
          </p:nvGrpSpPr>
          <p:grpSpPr>
            <a:xfrm>
              <a:off x="410479" y="2505124"/>
              <a:ext cx="10977233" cy="2715965"/>
              <a:chOff x="339720" y="2620540"/>
              <a:chExt cx="10977233" cy="2715965"/>
            </a:xfrm>
          </p:grpSpPr>
          <p:grpSp>
            <p:nvGrpSpPr>
              <p:cNvPr id="13" name="Groupe 12">
                <a:extLst>
                  <a:ext uri="{FF2B5EF4-FFF2-40B4-BE49-F238E27FC236}">
                    <a16:creationId xmlns:a16="http://schemas.microsoft.com/office/drawing/2014/main" id="{6BA4BA3D-07AE-438E-AEC2-B6B6D33DF5DE}"/>
                  </a:ext>
                </a:extLst>
              </p:cNvPr>
              <p:cNvGrpSpPr/>
              <p:nvPr/>
            </p:nvGrpSpPr>
            <p:grpSpPr>
              <a:xfrm>
                <a:off x="339720" y="2620540"/>
                <a:ext cx="10977233" cy="2715965"/>
                <a:chOff x="343803" y="2215099"/>
                <a:chExt cx="10977233" cy="2715965"/>
              </a:xfrm>
            </p:grpSpPr>
            <p:pic>
              <p:nvPicPr>
                <p:cNvPr id="19" name="Image 18">
                  <a:extLst>
                    <a:ext uri="{FF2B5EF4-FFF2-40B4-BE49-F238E27FC236}">
                      <a16:creationId xmlns:a16="http://schemas.microsoft.com/office/drawing/2014/main" id="{4E15BAAA-1C5B-40D8-B847-AB4F23A7D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44" y="2819792"/>
                  <a:ext cx="729245" cy="726823"/>
                </a:xfrm>
                <a:prstGeom prst="rect">
                  <a:avLst/>
                </a:prstGeom>
              </p:spPr>
            </p:pic>
            <p:pic>
              <p:nvPicPr>
                <p:cNvPr id="20" name="Image 19">
                  <a:extLst>
                    <a:ext uri="{FF2B5EF4-FFF2-40B4-BE49-F238E27FC236}">
                      <a16:creationId xmlns:a16="http://schemas.microsoft.com/office/drawing/2014/main" id="{69D37350-5100-424B-BCAB-E787775148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020" y="2821016"/>
                  <a:ext cx="684640" cy="682363"/>
                </a:xfrm>
                <a:prstGeom prst="rect">
                  <a:avLst/>
                </a:prstGeom>
              </p:spPr>
            </p:pic>
            <p:pic>
              <p:nvPicPr>
                <p:cNvPr id="21" name="Image 20">
                  <a:extLst>
                    <a:ext uri="{FF2B5EF4-FFF2-40B4-BE49-F238E27FC236}">
                      <a16:creationId xmlns:a16="http://schemas.microsoft.com/office/drawing/2014/main" id="{FC2464DB-2B0A-498B-AADA-30A08686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98" y="2776556"/>
                  <a:ext cx="726823" cy="726823"/>
                </a:xfrm>
                <a:prstGeom prst="rect">
                  <a:avLst/>
                </a:prstGeom>
              </p:spPr>
            </p:pic>
            <p:sp>
              <p:nvSpPr>
                <p:cNvPr id="22" name="ZoneTexte 21">
                  <a:extLst>
                    <a:ext uri="{FF2B5EF4-FFF2-40B4-BE49-F238E27FC236}">
                      <a16:creationId xmlns:a16="http://schemas.microsoft.com/office/drawing/2014/main" id="{6A964811-ABD6-4117-B22D-1657473997D1}"/>
                    </a:ext>
                  </a:extLst>
                </p:cNvPr>
                <p:cNvSpPr txBox="1"/>
                <p:nvPr/>
              </p:nvSpPr>
              <p:spPr>
                <a:xfrm>
                  <a:off x="343803" y="3635955"/>
                  <a:ext cx="1192242" cy="841256"/>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Evaluation de départ:</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Ordinateur</a:t>
                  </a:r>
                  <a:endParaRPr lang="fr-FR" altLang="fr-FR" sz="700" dirty="0">
                    <a:solidFill>
                      <a:prstClr val="black"/>
                    </a:solidFill>
                    <a:latin typeface="Century Gothic" panose="020B0502020202020204" pitchFamily="34" charset="0"/>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Simulateur</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Sur route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7BCAF1D7-E8E4-44B1-8794-514292E32C94}"/>
                    </a:ext>
                  </a:extLst>
                </p:cNvPr>
                <p:cNvSpPr txBox="1"/>
                <p:nvPr/>
              </p:nvSpPr>
              <p:spPr>
                <a:xfrm>
                  <a:off x="1354790" y="3604540"/>
                  <a:ext cx="1554002" cy="697626"/>
                </a:xfrm>
                <a:prstGeom prst="rect">
                  <a:avLst/>
                </a:prstGeom>
                <a:noFill/>
              </p:spPr>
              <p:txBody>
                <a:bodyPr wrap="square" numCol="1" rtlCol="0">
                  <a:spAutoFit/>
                </a:bodyPr>
                <a:lstStyle/>
                <a:p>
                  <a:pPr marL="128588" marR="0" lvl="0" indent="-128588" algn="ctr"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Inscription et</a:t>
                  </a:r>
                  <a:b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Mise en place d’un planning prévisionnel</a:t>
                  </a:r>
                </a:p>
              </p:txBody>
            </p:sp>
            <p:sp>
              <p:nvSpPr>
                <p:cNvPr id="24" name="ZoneTexte 23">
                  <a:extLst>
                    <a:ext uri="{FF2B5EF4-FFF2-40B4-BE49-F238E27FC236}">
                      <a16:creationId xmlns:a16="http://schemas.microsoft.com/office/drawing/2014/main" id="{F1102CC3-43E5-4FEF-9FC7-4329C51C2EB4}"/>
                    </a:ext>
                  </a:extLst>
                </p:cNvPr>
                <p:cNvSpPr txBox="1"/>
                <p:nvPr/>
              </p:nvSpPr>
              <p:spPr>
                <a:xfrm>
                  <a:off x="2943415" y="3617884"/>
                  <a:ext cx="1878708" cy="1313180"/>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théorique présentiel</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lang="fr-FR" altLang="fr-FR" sz="700" dirty="0">
                      <a:solidFill>
                        <a:prstClr val="black"/>
                      </a:solidFill>
                      <a:latin typeface="Century Gothic" panose="020B0502020202020204" pitchFamily="34" charset="0"/>
                    </a:rPr>
                    <a:t>Formation théorique à distance</a:t>
                  </a: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Alternance de théorie et de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5" name="ZoneTexte 24">
                  <a:extLst>
                    <a:ext uri="{FF2B5EF4-FFF2-40B4-BE49-F238E27FC236}">
                      <a16:creationId xmlns:a16="http://schemas.microsoft.com/office/drawing/2014/main" id="{B8E5BDE8-BA24-4384-81DE-2AA40B8AB92A}"/>
                    </a:ext>
                  </a:extLst>
                </p:cNvPr>
                <p:cNvSpPr txBox="1"/>
                <p:nvPr/>
              </p:nvSpPr>
              <p:spPr>
                <a:xfrm>
                  <a:off x="4758292" y="3612272"/>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Théorique</a:t>
                  </a:r>
                </a:p>
              </p:txBody>
            </p:sp>
            <p:sp>
              <p:nvSpPr>
                <p:cNvPr id="26" name="ZoneTexte 25">
                  <a:extLst>
                    <a:ext uri="{FF2B5EF4-FFF2-40B4-BE49-F238E27FC236}">
                      <a16:creationId xmlns:a16="http://schemas.microsoft.com/office/drawing/2014/main" id="{87D8BE43-9FFA-4C70-A7F7-38E4B2D85B44}"/>
                    </a:ext>
                  </a:extLst>
                </p:cNvPr>
                <p:cNvSpPr txBox="1"/>
                <p:nvPr/>
              </p:nvSpPr>
              <p:spPr>
                <a:xfrm>
                  <a:off x="5950534" y="3734963"/>
                  <a:ext cx="1434972" cy="436017"/>
                </a:xfrm>
                <a:prstGeom prst="rect">
                  <a:avLst/>
                </a:prstGeom>
                <a:noFill/>
              </p:spPr>
              <p:txBody>
                <a:bodyPr wrap="square" numCol="1" rtlCol="0">
                  <a:spAutoFit/>
                </a:bodyPr>
                <a:lstStyle/>
                <a:p>
                  <a:pPr marR="0" lvl="0" algn="l" defTabSz="457200" rtl="0" eaLnBrk="1" latinLnBrk="0" hangingPunct="1">
                    <a:lnSpc>
                      <a:spcPct val="100000"/>
                    </a:lnSpc>
                    <a:spcBef>
                      <a:spcPts val="0"/>
                    </a:spcBef>
                    <a:spcAft>
                      <a:spcPts val="0"/>
                    </a:spcAft>
                    <a:buClrTx/>
                    <a:buSzTx/>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 pratique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7" name="ZoneTexte 26">
                  <a:extLst>
                    <a:ext uri="{FF2B5EF4-FFF2-40B4-BE49-F238E27FC236}">
                      <a16:creationId xmlns:a16="http://schemas.microsoft.com/office/drawing/2014/main" id="{5ADC0158-4BAB-476D-89B1-04934727E79D}"/>
                    </a:ext>
                  </a:extLst>
                </p:cNvPr>
                <p:cNvSpPr txBox="1"/>
                <p:nvPr/>
              </p:nvSpPr>
              <p:spPr>
                <a:xfrm>
                  <a:off x="8846535" y="3721384"/>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Blanc</a:t>
                  </a:r>
                </a:p>
              </p:txBody>
            </p:sp>
            <p:sp>
              <p:nvSpPr>
                <p:cNvPr id="28" name="ZoneTexte 27">
                  <a:extLst>
                    <a:ext uri="{FF2B5EF4-FFF2-40B4-BE49-F238E27FC236}">
                      <a16:creationId xmlns:a16="http://schemas.microsoft.com/office/drawing/2014/main" id="{4CC92D47-43D0-4F77-873B-EBB10D165BA7}"/>
                    </a:ext>
                  </a:extLst>
                </p:cNvPr>
                <p:cNvSpPr txBox="1"/>
                <p:nvPr/>
              </p:nvSpPr>
              <p:spPr>
                <a:xfrm>
                  <a:off x="10128794" y="3620716"/>
                  <a:ext cx="1192242" cy="41036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Examen pratique</a:t>
                  </a:r>
                </a:p>
              </p:txBody>
            </p:sp>
            <p:sp>
              <p:nvSpPr>
                <p:cNvPr id="29" name="ZoneTexte 28">
                  <a:extLst>
                    <a:ext uri="{FF2B5EF4-FFF2-40B4-BE49-F238E27FC236}">
                      <a16:creationId xmlns:a16="http://schemas.microsoft.com/office/drawing/2014/main" id="{C52EF285-F565-4092-827B-0329D8145DE9}"/>
                    </a:ext>
                  </a:extLst>
                </p:cNvPr>
                <p:cNvSpPr txBox="1"/>
                <p:nvPr/>
              </p:nvSpPr>
              <p:spPr>
                <a:xfrm>
                  <a:off x="7420129" y="3813771"/>
                  <a:ext cx="1557268" cy="841256"/>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accompagnée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Conduite supervisée</a:t>
                  </a:r>
                </a:p>
              </p:txBody>
            </p:sp>
            <p:sp>
              <p:nvSpPr>
                <p:cNvPr id="30" name="Flèche : droite 29">
                  <a:extLst>
                    <a:ext uri="{FF2B5EF4-FFF2-40B4-BE49-F238E27FC236}">
                      <a16:creationId xmlns:a16="http://schemas.microsoft.com/office/drawing/2014/main" id="{ACC8EB7D-DEF5-41D1-8328-7DC5C10E4187}"/>
                    </a:ext>
                  </a:extLst>
                </p:cNvPr>
                <p:cNvSpPr/>
                <p:nvPr/>
              </p:nvSpPr>
              <p:spPr>
                <a:xfrm>
                  <a:off x="715992"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a:t>
                  </a:r>
                </a:p>
              </p:txBody>
            </p:sp>
            <p:sp>
              <p:nvSpPr>
                <p:cNvPr id="31" name="Flèche : droite 30">
                  <a:extLst>
                    <a:ext uri="{FF2B5EF4-FFF2-40B4-BE49-F238E27FC236}">
                      <a16:creationId xmlns:a16="http://schemas.microsoft.com/office/drawing/2014/main" id="{07EECA1D-4102-4C69-92E1-AA24868DF4C8}"/>
                    </a:ext>
                  </a:extLst>
                </p:cNvPr>
                <p:cNvSpPr/>
                <p:nvPr/>
              </p:nvSpPr>
              <p:spPr>
                <a:xfrm>
                  <a:off x="2054453" y="223851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a:t>
                  </a:r>
                </a:p>
              </p:txBody>
            </p:sp>
            <p:sp>
              <p:nvSpPr>
                <p:cNvPr id="32" name="Flèche : droite 31">
                  <a:extLst>
                    <a:ext uri="{FF2B5EF4-FFF2-40B4-BE49-F238E27FC236}">
                      <a16:creationId xmlns:a16="http://schemas.microsoft.com/office/drawing/2014/main" id="{68529A52-B6A7-4298-82B4-B29F7677C5B5}"/>
                    </a:ext>
                  </a:extLst>
                </p:cNvPr>
                <p:cNvSpPr/>
                <p:nvPr/>
              </p:nvSpPr>
              <p:spPr>
                <a:xfrm>
                  <a:off x="3444959" y="222320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3</a:t>
                  </a:r>
                </a:p>
              </p:txBody>
            </p:sp>
            <p:sp>
              <p:nvSpPr>
                <p:cNvPr id="33" name="Flèche : droite 32">
                  <a:extLst>
                    <a:ext uri="{FF2B5EF4-FFF2-40B4-BE49-F238E27FC236}">
                      <a16:creationId xmlns:a16="http://schemas.microsoft.com/office/drawing/2014/main" id="{F7917D2A-2B9E-4409-A914-55CBEB505AAF}"/>
                    </a:ext>
                  </a:extLst>
                </p:cNvPr>
                <p:cNvSpPr/>
                <p:nvPr/>
              </p:nvSpPr>
              <p:spPr>
                <a:xfrm>
                  <a:off x="4835465" y="2233092"/>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4</a:t>
                  </a:r>
                </a:p>
              </p:txBody>
            </p:sp>
            <p:sp>
              <p:nvSpPr>
                <p:cNvPr id="34" name="Flèche : droite 33">
                  <a:extLst>
                    <a:ext uri="{FF2B5EF4-FFF2-40B4-BE49-F238E27FC236}">
                      <a16:creationId xmlns:a16="http://schemas.microsoft.com/office/drawing/2014/main" id="{0A794996-012B-4AC2-AE2A-C942410DE2BE}"/>
                    </a:ext>
                  </a:extLst>
                </p:cNvPr>
                <p:cNvSpPr/>
                <p:nvPr/>
              </p:nvSpPr>
              <p:spPr>
                <a:xfrm>
                  <a:off x="6225971" y="222112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5</a:t>
                  </a:r>
                </a:p>
              </p:txBody>
            </p:sp>
            <p:sp>
              <p:nvSpPr>
                <p:cNvPr id="35" name="Flèche : droite 34">
                  <a:extLst>
                    <a:ext uri="{FF2B5EF4-FFF2-40B4-BE49-F238E27FC236}">
                      <a16:creationId xmlns:a16="http://schemas.microsoft.com/office/drawing/2014/main" id="{2EF656DE-DE95-43B9-AEA6-F1C73F642D44}"/>
                    </a:ext>
                  </a:extLst>
                </p:cNvPr>
                <p:cNvSpPr/>
                <p:nvPr/>
              </p:nvSpPr>
              <p:spPr>
                <a:xfrm>
                  <a:off x="7616477" y="2242926"/>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a:t>
                  </a:r>
                </a:p>
              </p:txBody>
            </p:sp>
            <p:sp>
              <p:nvSpPr>
                <p:cNvPr id="36" name="Flèche : droite 35">
                  <a:extLst>
                    <a:ext uri="{FF2B5EF4-FFF2-40B4-BE49-F238E27FC236}">
                      <a16:creationId xmlns:a16="http://schemas.microsoft.com/office/drawing/2014/main" id="{18AF46C3-0C46-42FC-A710-B418A7A3987C}"/>
                    </a:ext>
                  </a:extLst>
                </p:cNvPr>
                <p:cNvSpPr/>
                <p:nvPr/>
              </p:nvSpPr>
              <p:spPr>
                <a:xfrm>
                  <a:off x="9006983" y="2244585"/>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a:t>
                  </a:r>
                </a:p>
              </p:txBody>
            </p:sp>
            <p:sp>
              <p:nvSpPr>
                <p:cNvPr id="37" name="Flèche : droite 36">
                  <a:extLst>
                    <a:ext uri="{FF2B5EF4-FFF2-40B4-BE49-F238E27FC236}">
                      <a16:creationId xmlns:a16="http://schemas.microsoft.com/office/drawing/2014/main" id="{1B97A611-1492-417B-9E7B-4A00833CA86A}"/>
                    </a:ext>
                  </a:extLst>
                </p:cNvPr>
                <p:cNvSpPr/>
                <p:nvPr/>
              </p:nvSpPr>
              <p:spPr>
                <a:xfrm>
                  <a:off x="10397489" y="2215099"/>
                  <a:ext cx="740963" cy="487764"/>
                </a:xfrm>
                <a:prstGeom prst="rightArrow">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05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8</a:t>
                  </a:r>
                </a:p>
              </p:txBody>
            </p:sp>
            <p:pic>
              <p:nvPicPr>
                <p:cNvPr id="38" name="Image 37">
                  <a:extLst>
                    <a:ext uri="{FF2B5EF4-FFF2-40B4-BE49-F238E27FC236}">
                      <a16:creationId xmlns:a16="http://schemas.microsoft.com/office/drawing/2014/main" id="{958E01DA-54ED-4CA4-9337-B4806F4B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69" y="2771942"/>
                  <a:ext cx="650160" cy="648000"/>
                </a:xfrm>
                <a:prstGeom prst="rect">
                  <a:avLst/>
                </a:prstGeom>
              </p:spPr>
            </p:pic>
            <p:pic>
              <p:nvPicPr>
                <p:cNvPr id="39" name="Image 38">
                  <a:extLst>
                    <a:ext uri="{FF2B5EF4-FFF2-40B4-BE49-F238E27FC236}">
                      <a16:creationId xmlns:a16="http://schemas.microsoft.com/office/drawing/2014/main" id="{60F2999E-36F1-4A48-A9F9-B7CADF4DB4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368" y="2733480"/>
                  <a:ext cx="650160" cy="648000"/>
                </a:xfrm>
                <a:prstGeom prst="rect">
                  <a:avLst/>
                </a:prstGeom>
              </p:spPr>
            </p:pic>
          </p:grpSp>
          <p:grpSp>
            <p:nvGrpSpPr>
              <p:cNvPr id="14" name="Groupe 13">
                <a:extLst>
                  <a:ext uri="{FF2B5EF4-FFF2-40B4-BE49-F238E27FC236}">
                    <a16:creationId xmlns:a16="http://schemas.microsoft.com/office/drawing/2014/main" id="{73263462-CAB0-46A8-84F5-9ACA067D87C3}"/>
                  </a:ext>
                </a:extLst>
              </p:cNvPr>
              <p:cNvGrpSpPr/>
              <p:nvPr/>
            </p:nvGrpSpPr>
            <p:grpSpPr>
              <a:xfrm>
                <a:off x="4824820" y="3202506"/>
                <a:ext cx="6255916" cy="958062"/>
                <a:chOff x="4824820" y="3202506"/>
                <a:chExt cx="6255916" cy="958062"/>
              </a:xfrm>
            </p:grpSpPr>
            <p:pic>
              <p:nvPicPr>
                <p:cNvPr id="15" name="Image 14">
                  <a:extLst>
                    <a:ext uri="{FF2B5EF4-FFF2-40B4-BE49-F238E27FC236}">
                      <a16:creationId xmlns:a16="http://schemas.microsoft.com/office/drawing/2014/main" id="{2B7FE3D4-C384-41CB-8D22-8B8D1EC5EA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6923" y="3512568"/>
                  <a:ext cx="650160" cy="648000"/>
                </a:xfrm>
                <a:prstGeom prst="rect">
                  <a:avLst/>
                </a:prstGeom>
              </p:spPr>
            </p:pic>
            <p:pic>
              <p:nvPicPr>
                <p:cNvPr id="16" name="Image 15">
                  <a:extLst>
                    <a:ext uri="{FF2B5EF4-FFF2-40B4-BE49-F238E27FC236}">
                      <a16:creationId xmlns:a16="http://schemas.microsoft.com/office/drawing/2014/main" id="{DA825AA7-E3F7-45B1-A000-4E1D720037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4451" y="3202506"/>
                  <a:ext cx="776285" cy="773706"/>
                </a:xfrm>
                <a:prstGeom prst="rect">
                  <a:avLst/>
                </a:prstGeom>
              </p:spPr>
            </p:pic>
            <p:pic>
              <p:nvPicPr>
                <p:cNvPr id="17" name="Image 16">
                  <a:extLst>
                    <a:ext uri="{FF2B5EF4-FFF2-40B4-BE49-F238E27FC236}">
                      <a16:creationId xmlns:a16="http://schemas.microsoft.com/office/drawing/2014/main" id="{AF5966A7-1E60-49AC-A3B8-2545D59CE7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62584" y="3224880"/>
                  <a:ext cx="773707" cy="773706"/>
                </a:xfrm>
                <a:prstGeom prst="rect">
                  <a:avLst/>
                </a:prstGeom>
              </p:spPr>
            </p:pic>
            <p:pic>
              <p:nvPicPr>
                <p:cNvPr id="18" name="Image 17">
                  <a:extLst>
                    <a:ext uri="{FF2B5EF4-FFF2-40B4-BE49-F238E27FC236}">
                      <a16:creationId xmlns:a16="http://schemas.microsoft.com/office/drawing/2014/main" id="{552CD8D3-AE6C-445A-ACD6-8DF97948151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4820" y="3225233"/>
                  <a:ext cx="726821" cy="726822"/>
                </a:xfrm>
                <a:prstGeom prst="rect">
                  <a:avLst/>
                </a:prstGeom>
              </p:spPr>
            </p:pic>
          </p:grpSp>
        </p:grpSp>
        <p:pic>
          <p:nvPicPr>
            <p:cNvPr id="12" name="Image 11">
              <a:extLst>
                <a:ext uri="{FF2B5EF4-FFF2-40B4-BE49-F238E27FC236}">
                  <a16:creationId xmlns:a16="http://schemas.microsoft.com/office/drawing/2014/main" id="{6BCF29EB-B561-46CF-8124-5545C1CE72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4121" y="3356276"/>
              <a:ext cx="650160" cy="648000"/>
            </a:xfrm>
            <a:prstGeom prst="rect">
              <a:avLst/>
            </a:prstGeom>
          </p:spPr>
        </p:pic>
      </p:grpSp>
      <p:sp>
        <p:nvSpPr>
          <p:cNvPr id="40" name="ZoneTexte 39">
            <a:extLst>
              <a:ext uri="{FF2B5EF4-FFF2-40B4-BE49-F238E27FC236}">
                <a16:creationId xmlns:a16="http://schemas.microsoft.com/office/drawing/2014/main" id="{6F518F5B-4697-4577-9206-D36D1643AC60}"/>
              </a:ext>
            </a:extLst>
          </p:cNvPr>
          <p:cNvSpPr txBox="1"/>
          <p:nvPr/>
        </p:nvSpPr>
        <p:spPr>
          <a:xfrm>
            <a:off x="5347904" y="744106"/>
            <a:ext cx="3423456" cy="738664"/>
          </a:xfrm>
          <a:prstGeom prst="rect">
            <a:avLst/>
          </a:prstGeom>
          <a:solidFill>
            <a:srgbClr val="F5F4EE"/>
          </a:solidFill>
          <a:ln>
            <a:solidFill>
              <a:schemeClr val="tx1"/>
            </a:solidFill>
          </a:ln>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RENSEIGNEMENTS PERSONNELS DE L’ÉLÈVE</a:t>
            </a:r>
            <a:br>
              <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endParaRPr kumimoji="0" lang="fr-FR" altLang="fr-FR" sz="825"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Nom : ……………………..…………………………..……………………..</a:t>
            </a:r>
            <a:b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Prénom : ……………………...………………………….………………….</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2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Type de permis …………………………….............................................</a:t>
            </a:r>
          </a:p>
        </p:txBody>
      </p:sp>
      <p:sp>
        <p:nvSpPr>
          <p:cNvPr id="46" name="Organigramme : Procédé 45">
            <a:extLst>
              <a:ext uri="{FF2B5EF4-FFF2-40B4-BE49-F238E27FC236}">
                <a16:creationId xmlns:a16="http://schemas.microsoft.com/office/drawing/2014/main" id="{A612B278-3999-41F8-905A-5E1098D67A02}"/>
              </a:ext>
            </a:extLst>
          </p:cNvPr>
          <p:cNvSpPr/>
          <p:nvPr/>
        </p:nvSpPr>
        <p:spPr>
          <a:xfrm>
            <a:off x="6573561" y="3855982"/>
            <a:ext cx="2109025" cy="307777"/>
          </a:xfrm>
          <a:prstGeom prst="flowChartProcess">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COURS RECOMMANDES</a:t>
            </a:r>
          </a:p>
        </p:txBody>
      </p:sp>
      <p:sp>
        <p:nvSpPr>
          <p:cNvPr id="2" name="ZoneTexte 1">
            <a:extLst>
              <a:ext uri="{FF2B5EF4-FFF2-40B4-BE49-F238E27FC236}">
                <a16:creationId xmlns:a16="http://schemas.microsoft.com/office/drawing/2014/main" id="{6B38EAD1-3F17-4519-88C6-35B7BBAA8F83}"/>
              </a:ext>
            </a:extLst>
          </p:cNvPr>
          <p:cNvSpPr txBox="1"/>
          <p:nvPr/>
        </p:nvSpPr>
        <p:spPr>
          <a:xfrm>
            <a:off x="6503865" y="4854653"/>
            <a:ext cx="2109025" cy="1323439"/>
          </a:xfrm>
          <a:prstGeom prst="rect">
            <a:avLst/>
          </a:prstGeom>
          <a:noFill/>
        </p:spPr>
        <p:txBody>
          <a:bodyPr wrap="square" numCol="1" rtlCol="0">
            <a:spAutoFit/>
          </a:bodyPr>
          <a:lstStyle/>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signalisation</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Les comportements dans les tunnels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visibilité</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La prise de conscience des risques</a:t>
            </a:r>
          </a:p>
          <a:p>
            <a:pPr marL="128588" marR="0" lvl="0" indent="-128588" algn="l" defTabSz="457200" rtl="0" eaLnBrk="1" latinLnBrk="0" hangingPunct="1">
              <a:lnSpc>
                <a:spcPct val="100000"/>
              </a:lnSpc>
              <a:spcBef>
                <a:spcPts val="0"/>
              </a:spcBef>
              <a:spcAft>
                <a:spcPts val="0"/>
              </a:spcAft>
              <a:buClrTx/>
              <a:buSzTx/>
              <a:buFont typeface="Wingdings" panose="05000000000000000000" pitchFamily="2" charset="2"/>
              <a:buChar char="q"/>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respect des autres usagers – Le partage de l’espace public</a:t>
            </a:r>
          </a:p>
          <a:p>
            <a:pPr marL="128588" lvl="0" indent="-128588">
              <a:buFont typeface="Wingdings" panose="05000000000000000000" pitchFamily="2" charset="2"/>
              <a:buChar char="q"/>
              <a:defRPr/>
            </a:pPr>
            <a:r>
              <a:rPr lang="fr-FR" altLang="fr-FR" sz="800" dirty="0">
                <a:solidFill>
                  <a:prstClr val="black"/>
                </a:solidFill>
                <a:latin typeface="Century Gothic" panose="020B0502020202020204" pitchFamily="34" charset="0"/>
              </a:rPr>
              <a:t>Vitesse</a:t>
            </a:r>
          </a:p>
          <a:p>
            <a:pPr marL="128588" lvl="0" indent="-128588">
              <a:buFont typeface="Wingdings" panose="05000000000000000000" pitchFamily="2" charset="2"/>
              <a:buChar char="q"/>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Distracteurs</a:t>
            </a:r>
          </a:p>
          <a:p>
            <a:pPr marL="128588" lvl="0" indent="-128588">
              <a:buFont typeface="Wingdings" panose="05000000000000000000" pitchFamily="2" charset="2"/>
              <a:buChar char="q"/>
              <a:defRPr/>
            </a:pPr>
            <a:r>
              <a:rPr lang="fr-FR" altLang="fr-FR" sz="800" b="1" dirty="0">
                <a:solidFill>
                  <a:prstClr val="black"/>
                </a:solidFill>
                <a:latin typeface="Century Gothic" panose="020B0502020202020204" pitchFamily="34" charset="0"/>
              </a:rPr>
              <a:t>Spécificité du groupe lourd</a:t>
            </a:r>
          </a:p>
          <a:p>
            <a:pPr marL="128588" lvl="0" indent="-128588">
              <a:buFont typeface="Wingdings" panose="05000000000000000000" pitchFamily="2" charset="2"/>
              <a:buChar char="q"/>
              <a:defRPr/>
            </a:pPr>
            <a:r>
              <a:rPr kumimoji="0" lang="fr-FR" altLang="fr-FR"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Spécificité du 2 roues</a:t>
            </a:r>
          </a:p>
        </p:txBody>
      </p:sp>
      <p:sp>
        <p:nvSpPr>
          <p:cNvPr id="41" name="Rectangle 40">
            <a:extLst>
              <a:ext uri="{FF2B5EF4-FFF2-40B4-BE49-F238E27FC236}">
                <a16:creationId xmlns:a16="http://schemas.microsoft.com/office/drawing/2014/main" id="{D4DDA9C4-17EF-4CA3-8EF4-C68040F58908}"/>
              </a:ext>
            </a:extLst>
          </p:cNvPr>
          <p:cNvSpPr/>
          <p:nvPr/>
        </p:nvSpPr>
        <p:spPr>
          <a:xfrm>
            <a:off x="410480" y="4154892"/>
            <a:ext cx="3293165" cy="2015936"/>
          </a:xfrm>
          <a:prstGeom prst="rect">
            <a:avLst/>
          </a:prstGeom>
          <a:solidFill>
            <a:srgbClr val="F5F4E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p:txBody>
      </p:sp>
      <p:sp>
        <p:nvSpPr>
          <p:cNvPr id="4" name="ZoneTexte 3">
            <a:extLst>
              <a:ext uri="{FF2B5EF4-FFF2-40B4-BE49-F238E27FC236}">
                <a16:creationId xmlns:a16="http://schemas.microsoft.com/office/drawing/2014/main" id="{461F316C-4D02-4A20-A73F-A2514242D266}"/>
              </a:ext>
            </a:extLst>
          </p:cNvPr>
          <p:cNvSpPr txBox="1"/>
          <p:nvPr/>
        </p:nvSpPr>
        <p:spPr>
          <a:xfrm>
            <a:off x="2233581" y="4633497"/>
            <a:ext cx="1493240" cy="1446550"/>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Pendant la phase pratique, vous serez amené(e) à </a:t>
            </a: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circuler</a:t>
            </a:r>
            <a:r>
              <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800" b="0"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ville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en rase campagne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 sur autoroute</a:t>
            </a:r>
          </a:p>
          <a:p>
            <a:pPr marL="88900" lvl="0" indent="-88900" defTabSz="444500">
              <a:buFontTx/>
              <a:buChar char="-"/>
              <a:defRPr/>
            </a:pPr>
            <a:r>
              <a:rPr lang="fr-FR" altLang="fr-FR" sz="800" b="1" dirty="0">
                <a:solidFill>
                  <a:srgbClr val="3D3E44"/>
                </a:solidFill>
                <a:latin typeface="Century Gothic" panose="020B0502020202020204" pitchFamily="34" charset="0"/>
              </a:rPr>
              <a:t>par temps dégradé le cas échéant  (pluie, brouillard, neige...) </a:t>
            </a:r>
          </a:p>
          <a:p>
            <a:pPr marL="88900" lvl="0" indent="-88900">
              <a:buFontTx/>
              <a:buChar char="-"/>
              <a:defRPr/>
            </a:pPr>
            <a:r>
              <a:rPr kumimoji="0" lang="fr-FR" altLang="fr-FR" sz="800" b="1" i="0" u="none" strike="noStrike" kern="1200" cap="none" spc="0" normalizeH="0" baseline="0" noProof="0" dirty="0">
                <a:ln>
                  <a:noFill/>
                </a:ln>
                <a:solidFill>
                  <a:srgbClr val="3D3E44"/>
                </a:solidFill>
                <a:effectLst/>
                <a:uLnTx/>
                <a:uFillTx/>
                <a:latin typeface="Century Gothic" panose="020B0502020202020204" pitchFamily="34" charset="0"/>
                <a:ea typeface="+mn-ea"/>
                <a:cs typeface="+mn-cs"/>
              </a:rPr>
              <a:t>de nuit</a:t>
            </a:r>
          </a:p>
        </p:txBody>
      </p:sp>
      <p:sp>
        <p:nvSpPr>
          <p:cNvPr id="5" name="Rectangle 4">
            <a:extLst>
              <a:ext uri="{FF2B5EF4-FFF2-40B4-BE49-F238E27FC236}">
                <a16:creationId xmlns:a16="http://schemas.microsoft.com/office/drawing/2014/main" id="{AA5AEEBE-6EEC-4B86-86DB-D320377ADB71}"/>
              </a:ext>
            </a:extLst>
          </p:cNvPr>
          <p:cNvSpPr/>
          <p:nvPr/>
        </p:nvSpPr>
        <p:spPr>
          <a:xfrm>
            <a:off x="417504" y="4162413"/>
            <a:ext cx="3279600" cy="284701"/>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ZoneTexte 5">
            <a:extLst>
              <a:ext uri="{FF2B5EF4-FFF2-40B4-BE49-F238E27FC236}">
                <a16:creationId xmlns:a16="http://schemas.microsoft.com/office/drawing/2014/main" id="{3EEC1784-A297-4135-A7D5-96106FA6DFB4}"/>
              </a:ext>
            </a:extLst>
          </p:cNvPr>
          <p:cNvSpPr txBox="1"/>
          <p:nvPr/>
        </p:nvSpPr>
        <p:spPr>
          <a:xfrm>
            <a:off x="532317" y="4204103"/>
            <a:ext cx="1635596"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THÉORIQUE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ZoneTexte 41">
            <a:extLst>
              <a:ext uri="{FF2B5EF4-FFF2-40B4-BE49-F238E27FC236}">
                <a16:creationId xmlns:a16="http://schemas.microsoft.com/office/drawing/2014/main" id="{36A00415-93C6-43EB-8CBE-BB5D4D980955}"/>
              </a:ext>
            </a:extLst>
          </p:cNvPr>
          <p:cNvSpPr txBox="1"/>
          <p:nvPr/>
        </p:nvSpPr>
        <p:spPr>
          <a:xfrm>
            <a:off x="2226809" y="4206262"/>
            <a:ext cx="1542634" cy="230832"/>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PARCOURS PRATIQUE</a:t>
            </a:r>
            <a:endParaRPr kumimoji="0" lang="fr-FR" alt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43" name="Connecteur droit 42">
            <a:extLst>
              <a:ext uri="{FF2B5EF4-FFF2-40B4-BE49-F238E27FC236}">
                <a16:creationId xmlns:a16="http://schemas.microsoft.com/office/drawing/2014/main" id="{D6C24F35-D91B-4820-A9B8-10FEAB1A088A}"/>
              </a:ext>
            </a:extLst>
          </p:cNvPr>
          <p:cNvCxnSpPr>
            <a:cxnSpLocks/>
          </p:cNvCxnSpPr>
          <p:nvPr/>
        </p:nvCxnSpPr>
        <p:spPr>
          <a:xfrm>
            <a:off x="2103414" y="4169852"/>
            <a:ext cx="3899" cy="2001600"/>
          </a:xfrm>
          <a:prstGeom prst="line">
            <a:avLst/>
          </a:prstGeom>
          <a:ln w="12700"/>
        </p:spPr>
        <p:style>
          <a:lnRef idx="1">
            <a:schemeClr val="dk1"/>
          </a:lnRef>
          <a:fillRef idx="0">
            <a:schemeClr val="dk1"/>
          </a:fillRef>
          <a:effectRef idx="0">
            <a:schemeClr val="dk1"/>
          </a:effectRef>
          <a:fontRef idx="minor">
            <a:schemeClr val="tx1"/>
          </a:fontRef>
        </p:style>
      </p:cxnSp>
      <p:sp>
        <p:nvSpPr>
          <p:cNvPr id="44" name="ZoneTexte 43">
            <a:extLst>
              <a:ext uri="{FF2B5EF4-FFF2-40B4-BE49-F238E27FC236}">
                <a16:creationId xmlns:a16="http://schemas.microsoft.com/office/drawing/2014/main" id="{8AD98B9A-B059-4DE3-A9D8-4EED987DD9FD}"/>
              </a:ext>
            </a:extLst>
          </p:cNvPr>
          <p:cNvSpPr txBox="1"/>
          <p:nvPr/>
        </p:nvSpPr>
        <p:spPr>
          <a:xfrm>
            <a:off x="6465765" y="6518517"/>
            <a:ext cx="2491797"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et 2.2  DU LABEL DE L’ETAT</a:t>
            </a:r>
          </a:p>
        </p:txBody>
      </p:sp>
      <p:sp>
        <p:nvSpPr>
          <p:cNvPr id="45" name="ZoneTexte 44">
            <a:extLst>
              <a:ext uri="{FF2B5EF4-FFF2-40B4-BE49-F238E27FC236}">
                <a16:creationId xmlns:a16="http://schemas.microsoft.com/office/drawing/2014/main" id="{E99FE8AE-0383-42D7-8320-08ABEAAF16CA}"/>
              </a:ext>
            </a:extLst>
          </p:cNvPr>
          <p:cNvSpPr txBox="1"/>
          <p:nvPr/>
        </p:nvSpPr>
        <p:spPr>
          <a:xfrm>
            <a:off x="489105" y="4642368"/>
            <a:ext cx="1567957" cy="1446550"/>
          </a:xfrm>
          <a:prstGeom prst="rect">
            <a:avLst/>
          </a:prstGeom>
          <a:noFill/>
        </p:spPr>
        <p:txBody>
          <a:bodyPr wrap="square" numCol="1" rtlCol="0">
            <a:spAutoFit/>
          </a:bodyPr>
          <a:lstStyle/>
          <a:p>
            <a:r>
              <a:rPr lang="fr-FR" altLang="fr-FR" sz="800" dirty="0">
                <a:solidFill>
                  <a:srgbClr val="3D3E44"/>
                </a:solidFill>
                <a:latin typeface="Century Gothic" panose="020B0502020202020204" pitchFamily="34" charset="0"/>
              </a:rPr>
              <a:t>La formation théorique portant sur des </a:t>
            </a:r>
            <a:r>
              <a:rPr lang="fr-FR" altLang="fr-FR" sz="800" b="1" dirty="0">
                <a:solidFill>
                  <a:srgbClr val="3D3E44"/>
                </a:solidFill>
                <a:latin typeface="Century Gothic" panose="020B0502020202020204" pitchFamily="34" charset="0"/>
              </a:rPr>
              <a:t>questions « d’entraînement au code » </a:t>
            </a:r>
            <a:r>
              <a:rPr lang="fr-FR" altLang="fr-FR" sz="800" dirty="0">
                <a:solidFill>
                  <a:srgbClr val="3D3E44"/>
                </a:solidFill>
                <a:latin typeface="Century Gothic" panose="020B0502020202020204" pitchFamily="34" charset="0"/>
              </a:rPr>
              <a:t>peut être suivie à votre rythme, soit : </a:t>
            </a:r>
            <a:br>
              <a:rPr lang="fr-FR" altLang="fr-FR" sz="800" dirty="0">
                <a:solidFill>
                  <a:srgbClr val="3D3E44"/>
                </a:solidFill>
                <a:latin typeface="Century Gothic" panose="020B0502020202020204" pitchFamily="34" charset="0"/>
              </a:rPr>
            </a:b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dans </a:t>
            </a:r>
            <a:r>
              <a:rPr lang="fr-FR" altLang="fr-FR" sz="800" b="1" dirty="0">
                <a:solidFill>
                  <a:srgbClr val="3D3E44"/>
                </a:solidFill>
                <a:latin typeface="Century Gothic" panose="020B0502020202020204" pitchFamily="34" charset="0"/>
              </a:rPr>
              <a:t>l'école de conduite</a:t>
            </a:r>
            <a:r>
              <a:rPr lang="fr-FR" altLang="fr-FR" sz="800" dirty="0">
                <a:solidFill>
                  <a:srgbClr val="3D3E44"/>
                </a:solidFill>
                <a:latin typeface="Century Gothic" panose="020B0502020202020204" pitchFamily="34" charset="0"/>
              </a:rPr>
              <a:t> avec un </a:t>
            </a:r>
            <a:r>
              <a:rPr lang="fr-FR" altLang="fr-FR" sz="800" b="1" dirty="0">
                <a:solidFill>
                  <a:srgbClr val="3D3E44"/>
                </a:solidFill>
                <a:latin typeface="Century Gothic" panose="020B0502020202020204" pitchFamily="34" charset="0"/>
              </a:rPr>
              <a:t>support média </a:t>
            </a:r>
            <a:r>
              <a:rPr lang="fr-FR" altLang="fr-FR" sz="800" dirty="0">
                <a:solidFill>
                  <a:srgbClr val="3D3E44"/>
                </a:solidFill>
                <a:latin typeface="Century Gothic" panose="020B0502020202020204" pitchFamily="34" charset="0"/>
              </a:rPr>
              <a:t>ou avec un</a:t>
            </a:r>
            <a:r>
              <a:rPr lang="fr-FR" altLang="fr-FR" sz="800" b="1" dirty="0">
                <a:solidFill>
                  <a:srgbClr val="3D3E44"/>
                </a:solidFill>
                <a:latin typeface="Century Gothic" panose="020B0502020202020204" pitchFamily="34" charset="0"/>
              </a:rPr>
              <a:t> enseignant</a:t>
            </a:r>
            <a:br>
              <a:rPr lang="fr-FR" altLang="fr-FR" sz="800" dirty="0">
                <a:solidFill>
                  <a:srgbClr val="3D3E44"/>
                </a:solidFill>
                <a:latin typeface="Century Gothic" panose="020B0502020202020204" pitchFamily="34" charset="0"/>
              </a:rPr>
            </a:br>
            <a:r>
              <a:rPr lang="fr-FR" altLang="fr-FR" sz="800" dirty="0">
                <a:solidFill>
                  <a:srgbClr val="3D3E44"/>
                </a:solidFill>
                <a:latin typeface="Century Gothic" panose="020B0502020202020204" pitchFamily="34" charset="0"/>
              </a:rPr>
              <a:t>- via </a:t>
            </a:r>
            <a:r>
              <a:rPr lang="fr-FR" altLang="fr-FR" sz="800" b="1" dirty="0">
                <a:solidFill>
                  <a:srgbClr val="3D3E44"/>
                </a:solidFill>
                <a:latin typeface="Century Gothic" panose="020B0502020202020204" pitchFamily="34" charset="0"/>
              </a:rPr>
              <a:t>Internet</a:t>
            </a:r>
            <a:r>
              <a:rPr lang="fr-FR" altLang="fr-FR" sz="800" dirty="0">
                <a:solidFill>
                  <a:srgbClr val="3D3E44"/>
                </a:solidFill>
                <a:latin typeface="Century Gothic" panose="020B0502020202020204" pitchFamily="34" charset="0"/>
              </a:rPr>
              <a:t> (</a:t>
            </a:r>
            <a:r>
              <a:rPr lang="fr-FR" altLang="fr-FR" sz="800" b="1" dirty="0">
                <a:solidFill>
                  <a:srgbClr val="3D3E44"/>
                </a:solidFill>
                <a:latin typeface="Century Gothic" panose="020B0502020202020204" pitchFamily="34" charset="0"/>
              </a:rPr>
              <a:t>code en ligne CER</a:t>
            </a:r>
            <a:r>
              <a:rPr lang="fr-FR" altLang="fr-FR" sz="800" dirty="0">
                <a:solidFill>
                  <a:srgbClr val="3D3E44"/>
                </a:solidFill>
                <a:latin typeface="Century Gothic" panose="020B0502020202020204" pitchFamily="34" charset="0"/>
              </a:rPr>
              <a:t>)</a:t>
            </a:r>
            <a:endParaRPr lang="fr-FR" altLang="fr-FR" dirty="0">
              <a:latin typeface="Century Gothic" panose="020B0502020202020204" pitchFamily="34" charset="0"/>
            </a:endParaRPr>
          </a:p>
        </p:txBody>
      </p:sp>
      <p:sp>
        <p:nvSpPr>
          <p:cNvPr id="7" name="ZoneTexte 6">
            <a:extLst>
              <a:ext uri="{FF2B5EF4-FFF2-40B4-BE49-F238E27FC236}">
                <a16:creationId xmlns:a16="http://schemas.microsoft.com/office/drawing/2014/main" id="{0B03240B-5566-4638-9AFA-5CF8E234A65E}"/>
              </a:ext>
            </a:extLst>
          </p:cNvPr>
          <p:cNvSpPr txBox="1"/>
          <p:nvPr/>
        </p:nvSpPr>
        <p:spPr>
          <a:xfrm>
            <a:off x="3861662" y="4178827"/>
            <a:ext cx="4820923" cy="507831"/>
          </a:xfrm>
          <a:prstGeom prst="rect">
            <a:avLst/>
          </a:prstGeom>
          <a:noFill/>
        </p:spPr>
        <p:txBody>
          <a:bodyPr wrap="square" numCol="1" rtlCol="0">
            <a:spAutoFit/>
          </a:bodyPr>
          <a:lstStyle/>
          <a:p>
            <a:r>
              <a:rPr lang="fr-FR" altLang="fr-FR" sz="900" b="1" dirty="0">
                <a:solidFill>
                  <a:prstClr val="black"/>
                </a:solidFill>
                <a:latin typeface="Century Gothic" panose="020B0502020202020204" pitchFamily="34" charset="0"/>
              </a:rPr>
              <a:t>Votre présence est fortement recommandée pour les cours collectifs sélectionnés. </a:t>
            </a:r>
            <a:br>
              <a:rPr lang="fr-FR" altLang="fr-FR" sz="900" b="1" dirty="0">
                <a:solidFill>
                  <a:prstClr val="black"/>
                </a:solidFill>
                <a:latin typeface="Century Gothic" panose="020B0502020202020204" pitchFamily="34" charset="0"/>
              </a:rPr>
            </a:br>
            <a:r>
              <a:rPr lang="fr-FR" altLang="fr-FR" sz="900" b="1" dirty="0">
                <a:solidFill>
                  <a:prstClr val="black"/>
                </a:solidFill>
                <a:latin typeface="Century Gothic" panose="020B0502020202020204" pitchFamily="34" charset="0"/>
              </a:rPr>
              <a:t>Ces cours sont dispensés en présentiel par des enseignants de la conduite et de la sécurité routière titulaire d’une autorisation d’enseigner en cours de validité. </a:t>
            </a:r>
          </a:p>
        </p:txBody>
      </p:sp>
    </p:spTree>
    <p:extLst>
      <p:ext uri="{BB962C8B-B14F-4D97-AF65-F5344CB8AC3E}">
        <p14:creationId xmlns:p14="http://schemas.microsoft.com/office/powerpoint/2010/main" val="227782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D7BA886F-C2E8-4146-B812-56E38284A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22" y="728518"/>
            <a:ext cx="2286181" cy="1525925"/>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868878" y="667515"/>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706645" y="2442123"/>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1/ Se former dans la durée</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5294" y="5347591"/>
            <a:ext cx="834972" cy="834304"/>
          </a:xfrm>
          <a:prstGeom prst="rect">
            <a:avLst/>
          </a:prstGeom>
        </p:spPr>
      </p:pic>
      <p:sp>
        <p:nvSpPr>
          <p:cNvPr id="11" name="ZoneTexte 10">
            <a:extLst>
              <a:ext uri="{FF2B5EF4-FFF2-40B4-BE49-F238E27FC236}">
                <a16:creationId xmlns:a16="http://schemas.microsoft.com/office/drawing/2014/main" id="{CEDA352A-7D18-4DDB-B377-00DE909D91D9}"/>
              </a:ext>
            </a:extLst>
          </p:cNvPr>
          <p:cNvSpPr txBox="1"/>
          <p:nvPr/>
        </p:nvSpPr>
        <p:spPr>
          <a:xfrm>
            <a:off x="706645" y="2811379"/>
            <a:ext cx="6878972" cy="276999"/>
          </a:xfrm>
          <a:prstGeom prst="rect">
            <a:avLst/>
          </a:prstGeom>
          <a:noFill/>
        </p:spPr>
        <p:txBody>
          <a:bodyPr wrap="square" numCol="1" rtlCol="0">
            <a:spAutoFit/>
          </a:bodyPr>
          <a:lstStyle/>
          <a:p>
            <a:r>
              <a:rPr lang="fr-FR" altLang="fr-FR" sz="1200" dirty="0">
                <a:latin typeface="Century Gothic" panose="020B0502020202020204" pitchFamily="34" charset="0"/>
              </a:rPr>
              <a:t>Formation accessible </a:t>
            </a:r>
            <a:r>
              <a:rPr lang="fr-FR" altLang="fr-FR" sz="1200" b="1" dirty="0">
                <a:latin typeface="Century Gothic" panose="020B0502020202020204" pitchFamily="34" charset="0"/>
              </a:rPr>
              <a:t>à partir de 15 ans </a:t>
            </a:r>
            <a:r>
              <a:rPr lang="fr-FR" altLang="fr-FR" sz="1200" dirty="0">
                <a:latin typeface="Century Gothic" panose="020B0502020202020204" pitchFamily="34" charset="0"/>
              </a:rPr>
              <a:t>avec un passage d’examen </a:t>
            </a:r>
            <a:r>
              <a:rPr lang="fr-FR" altLang="fr-FR" sz="1200" b="1" dirty="0">
                <a:latin typeface="Century Gothic" panose="020B0502020202020204" pitchFamily="34" charset="0"/>
              </a:rPr>
              <a:t>dès </a:t>
            </a:r>
            <a:r>
              <a:rPr lang="fr-FR" altLang="fr-FR" sz="1200" b="1">
                <a:latin typeface="Century Gothic" panose="020B0502020202020204" pitchFamily="34" charset="0"/>
              </a:rPr>
              <a:t>17 ans !</a:t>
            </a:r>
            <a:endParaRPr lang="fr-FR" altLang="fr-FR" sz="1200" dirty="0">
              <a:latin typeface="Century Gothic" panose="020B0502020202020204" pitchFamily="34" charset="0"/>
            </a:endParaRPr>
          </a:p>
        </p:txBody>
      </p:sp>
      <p:sp>
        <p:nvSpPr>
          <p:cNvPr id="12" name="Rectangle 11">
            <a:extLst>
              <a:ext uri="{FF2B5EF4-FFF2-40B4-BE49-F238E27FC236}">
                <a16:creationId xmlns:a16="http://schemas.microsoft.com/office/drawing/2014/main" id="{A400ACB1-4413-42BE-9A69-3E782E1205B1}"/>
              </a:ext>
            </a:extLst>
          </p:cNvPr>
          <p:cNvSpPr/>
          <p:nvPr/>
        </p:nvSpPr>
        <p:spPr>
          <a:xfrm>
            <a:off x="713064" y="3373979"/>
            <a:ext cx="3733101"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F2992154-39BB-4C46-B114-0AC806847587}"/>
              </a:ext>
            </a:extLst>
          </p:cNvPr>
          <p:cNvSpPr/>
          <p:nvPr/>
        </p:nvSpPr>
        <p:spPr>
          <a:xfrm>
            <a:off x="4555221" y="3372000"/>
            <a:ext cx="3907829" cy="1245645"/>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13" name="ZoneTexte 12">
            <a:extLst>
              <a:ext uri="{FF2B5EF4-FFF2-40B4-BE49-F238E27FC236}">
                <a16:creationId xmlns:a16="http://schemas.microsoft.com/office/drawing/2014/main" id="{EFC20745-20FC-4D86-8491-2194BE88FA20}"/>
              </a:ext>
            </a:extLst>
          </p:cNvPr>
          <p:cNvSpPr txBox="1"/>
          <p:nvPr/>
        </p:nvSpPr>
        <p:spPr>
          <a:xfrm>
            <a:off x="724650" y="3452739"/>
            <a:ext cx="3460639" cy="769441"/>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évaluation</a:t>
            </a:r>
            <a:r>
              <a:rPr lang="fr-FR" altLang="fr-FR" sz="1100" dirty="0">
                <a:solidFill>
                  <a:schemeClr val="bg1"/>
                </a:solidFill>
                <a:latin typeface="Century Gothic" panose="020B0502020202020204" pitchFamily="34" charset="0"/>
              </a:rPr>
              <a:t> préalable</a:t>
            </a:r>
          </a:p>
          <a:p>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théorique</a:t>
            </a:r>
          </a:p>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examen théorique</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a:t>
            </a:r>
            <a:r>
              <a:rPr lang="fr-FR" altLang="fr-FR" sz="1100" b="1" dirty="0">
                <a:solidFill>
                  <a:schemeClr val="bg1"/>
                </a:solidFill>
                <a:latin typeface="Century Gothic" panose="020B0502020202020204" pitchFamily="34" charset="0"/>
              </a:rPr>
              <a:t>formation pratique </a:t>
            </a:r>
            <a:r>
              <a:rPr lang="fr-FR" altLang="fr-FR" sz="1100" dirty="0">
                <a:solidFill>
                  <a:schemeClr val="bg1"/>
                </a:solidFill>
                <a:latin typeface="Century Gothic" panose="020B0502020202020204" pitchFamily="34" charset="0"/>
              </a:rPr>
              <a:t>(20h de cours minimum)</a:t>
            </a:r>
          </a:p>
        </p:txBody>
      </p:sp>
      <p:sp>
        <p:nvSpPr>
          <p:cNvPr id="14" name="Rectangle 13">
            <a:extLst>
              <a:ext uri="{FF2B5EF4-FFF2-40B4-BE49-F238E27FC236}">
                <a16:creationId xmlns:a16="http://schemas.microsoft.com/office/drawing/2014/main" id="{EA20AEEC-D4DE-4341-9722-B4641A5A2ED6}"/>
              </a:ext>
            </a:extLst>
          </p:cNvPr>
          <p:cNvSpPr/>
          <p:nvPr/>
        </p:nvSpPr>
        <p:spPr>
          <a:xfrm>
            <a:off x="706645" y="3154775"/>
            <a:ext cx="7749986" cy="244091"/>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5" name="ZoneTexte 14">
            <a:extLst>
              <a:ext uri="{FF2B5EF4-FFF2-40B4-BE49-F238E27FC236}">
                <a16:creationId xmlns:a16="http://schemas.microsoft.com/office/drawing/2014/main" id="{9DB9B3BE-6241-43FE-A762-A897AD34DD33}"/>
              </a:ext>
            </a:extLst>
          </p:cNvPr>
          <p:cNvSpPr txBox="1"/>
          <p:nvPr/>
        </p:nvSpPr>
        <p:spPr>
          <a:xfrm>
            <a:off x="713064" y="3149718"/>
            <a:ext cx="2418558"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1 : FORMATION INITIALE</a:t>
            </a:r>
          </a:p>
        </p:txBody>
      </p:sp>
      <p:sp>
        <p:nvSpPr>
          <p:cNvPr id="32" name="ZoneTexte 31">
            <a:extLst>
              <a:ext uri="{FF2B5EF4-FFF2-40B4-BE49-F238E27FC236}">
                <a16:creationId xmlns:a16="http://schemas.microsoft.com/office/drawing/2014/main" id="{6B30643B-797C-431A-935E-BEB0658CE1FC}"/>
              </a:ext>
            </a:extLst>
          </p:cNvPr>
          <p:cNvSpPr txBox="1"/>
          <p:nvPr/>
        </p:nvSpPr>
        <p:spPr>
          <a:xfrm>
            <a:off x="5494786" y="3139988"/>
            <a:ext cx="3035480" cy="276999"/>
          </a:xfrm>
          <a:prstGeom prst="rect">
            <a:avLst/>
          </a:prstGeom>
          <a:noFill/>
        </p:spPr>
        <p:txBody>
          <a:bodyPr wrap="square" numCol="1" rtlCol="0">
            <a:spAutoFit/>
          </a:bodyPr>
          <a:lstStyle/>
          <a:p>
            <a:r>
              <a:rPr lang="fr-FR" altLang="fr-FR" sz="1200" b="1" dirty="0">
                <a:latin typeface="Century Gothic" panose="020B0502020202020204" pitchFamily="34" charset="0"/>
              </a:rPr>
              <a:t>PHASE 2 : CONDUITE ACCOMPAGNÉE</a:t>
            </a:r>
          </a:p>
        </p:txBody>
      </p:sp>
      <p:sp>
        <p:nvSpPr>
          <p:cNvPr id="36" name="ZoneTexte 35">
            <a:extLst>
              <a:ext uri="{FF2B5EF4-FFF2-40B4-BE49-F238E27FC236}">
                <a16:creationId xmlns:a16="http://schemas.microsoft.com/office/drawing/2014/main" id="{BF5C8C54-508A-4359-9765-10AFB3E37188}"/>
              </a:ext>
            </a:extLst>
          </p:cNvPr>
          <p:cNvSpPr txBox="1"/>
          <p:nvPr/>
        </p:nvSpPr>
        <p:spPr>
          <a:xfrm>
            <a:off x="4555221" y="3468630"/>
            <a:ext cx="3975045" cy="1107996"/>
          </a:xfrm>
          <a:prstGeom prst="rect">
            <a:avLst/>
          </a:prstGeom>
          <a:noFill/>
        </p:spPr>
        <p:txBody>
          <a:bodyPr wrap="square" numCol="1" rtlCol="0">
            <a:spAutoFit/>
          </a:bodyPr>
          <a:lstStyle/>
          <a:p>
            <a:r>
              <a:rPr lang="fr-FR" altLang="fr-FR" sz="1100" dirty="0">
                <a:solidFill>
                  <a:schemeClr val="bg1"/>
                </a:solidFill>
                <a:latin typeface="Century Gothic" panose="020B0502020202020204" pitchFamily="34" charset="0"/>
              </a:rPr>
              <a:t>Un </a:t>
            </a:r>
            <a:r>
              <a:rPr lang="fr-FR" altLang="fr-FR" sz="1100" b="1" dirty="0">
                <a:solidFill>
                  <a:schemeClr val="bg1"/>
                </a:solidFill>
                <a:latin typeface="Century Gothic" panose="020B0502020202020204" pitchFamily="34" charset="0"/>
              </a:rPr>
              <a:t>rendez-vous préalable </a:t>
            </a:r>
            <a:r>
              <a:rPr lang="fr-FR" altLang="fr-FR" sz="1100" dirty="0">
                <a:solidFill>
                  <a:schemeClr val="bg1"/>
                </a:solidFill>
                <a:latin typeface="Century Gothic" panose="020B0502020202020204" pitchFamily="34" charset="0"/>
              </a:rPr>
              <a:t>d’une durée minimum de 2h</a:t>
            </a:r>
            <a:br>
              <a:rPr lang="fr-FR" altLang="fr-FR" sz="1100" dirty="0">
                <a:solidFill>
                  <a:schemeClr val="bg1"/>
                </a:solidFill>
                <a:latin typeface="Century Gothic" panose="020B0502020202020204" pitchFamily="34" charset="0"/>
              </a:rPr>
            </a:br>
            <a:r>
              <a:rPr lang="fr-FR" altLang="fr-FR" sz="1100" dirty="0">
                <a:solidFill>
                  <a:schemeClr val="bg1"/>
                </a:solidFill>
                <a:latin typeface="Century Gothic" panose="020B0502020202020204" pitchFamily="34" charset="0"/>
              </a:rPr>
              <a:t>Une phase de conduite d’un an minimum sur au moins </a:t>
            </a:r>
            <a:r>
              <a:rPr lang="fr-FR" altLang="fr-FR" sz="1100" b="1" dirty="0">
                <a:solidFill>
                  <a:schemeClr val="bg1"/>
                </a:solidFill>
                <a:latin typeface="Century Gothic" panose="020B0502020202020204" pitchFamily="34" charset="0"/>
              </a:rPr>
              <a:t>3000 km</a:t>
            </a:r>
            <a:r>
              <a:rPr lang="fr-FR" altLang="fr-FR" sz="1100" dirty="0">
                <a:solidFill>
                  <a:schemeClr val="bg1"/>
                </a:solidFill>
                <a:latin typeface="Century Gothic" panose="020B0502020202020204" pitchFamily="34" charset="0"/>
              </a:rPr>
              <a:t>, en compagnie d’un ou plusieurs accompagnateurs</a:t>
            </a:r>
            <a:br>
              <a:rPr lang="fr-FR" altLang="fr-FR" sz="1100" dirty="0">
                <a:solidFill>
                  <a:schemeClr val="bg1"/>
                </a:solidFill>
                <a:latin typeface="Century Gothic" panose="020B0502020202020204" pitchFamily="34" charset="0"/>
              </a:rPr>
            </a:br>
            <a:r>
              <a:rPr lang="fr-FR" altLang="fr-FR" sz="1100" b="1" dirty="0">
                <a:solidFill>
                  <a:schemeClr val="bg1"/>
                </a:solidFill>
                <a:latin typeface="Century Gothic" panose="020B0502020202020204" pitchFamily="34" charset="0"/>
              </a:rPr>
              <a:t>Deux rendez-vous pédagogiques </a:t>
            </a:r>
            <a:r>
              <a:rPr lang="fr-FR" altLang="fr-FR" sz="1100" dirty="0">
                <a:solidFill>
                  <a:schemeClr val="bg1"/>
                </a:solidFill>
                <a:latin typeface="Century Gothic" panose="020B0502020202020204" pitchFamily="34" charset="0"/>
              </a:rPr>
              <a:t>de 3h au cours de la phase de conduite</a:t>
            </a:r>
          </a:p>
        </p:txBody>
      </p:sp>
      <p:sp>
        <p:nvSpPr>
          <p:cNvPr id="37" name="Rectangle 36">
            <a:extLst>
              <a:ext uri="{FF2B5EF4-FFF2-40B4-BE49-F238E27FC236}">
                <a16:creationId xmlns:a16="http://schemas.microsoft.com/office/drawing/2014/main" id="{A0581E4E-A91F-4AF3-AEE5-7EB586EF5BA5}"/>
              </a:ext>
            </a:extLst>
          </p:cNvPr>
          <p:cNvSpPr/>
          <p:nvPr/>
        </p:nvSpPr>
        <p:spPr>
          <a:xfrm>
            <a:off x="706645" y="4948699"/>
            <a:ext cx="4992411"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2/ Augmenter ses chances de réussite</a:t>
            </a:r>
          </a:p>
        </p:txBody>
      </p:sp>
      <p:sp>
        <p:nvSpPr>
          <p:cNvPr id="39" name="ZoneTexte 38">
            <a:extLst>
              <a:ext uri="{FF2B5EF4-FFF2-40B4-BE49-F238E27FC236}">
                <a16:creationId xmlns:a16="http://schemas.microsoft.com/office/drawing/2014/main" id="{5064BFD3-DCF5-4DAA-8B8E-082AA6EBCE9B}"/>
              </a:ext>
            </a:extLst>
          </p:cNvPr>
          <p:cNvSpPr txBox="1"/>
          <p:nvPr/>
        </p:nvSpPr>
        <p:spPr>
          <a:xfrm>
            <a:off x="706645" y="5347591"/>
            <a:ext cx="6878972" cy="461665"/>
          </a:xfrm>
          <a:prstGeom prst="rect">
            <a:avLst/>
          </a:prstGeom>
          <a:noFill/>
        </p:spPr>
        <p:txBody>
          <a:bodyPr wrap="square" numCol="1" rtlCol="0">
            <a:spAutoFit/>
          </a:bodyPr>
          <a:lstStyle/>
          <a:p>
            <a:r>
              <a:rPr lang="fr-FR" altLang="fr-FR" sz="1200" b="1" dirty="0">
                <a:latin typeface="Century Gothic" panose="020B0502020202020204" pitchFamily="34" charset="0"/>
              </a:rPr>
              <a:t>74% de taux de réussite </a:t>
            </a:r>
            <a:r>
              <a:rPr lang="fr-FR" altLang="fr-FR" sz="1200" dirty="0">
                <a:latin typeface="Century Gothic" panose="020B0502020202020204" pitchFamily="34" charset="0"/>
              </a:rPr>
              <a:t>contre 55% pour la filière B traditionnelle</a:t>
            </a:r>
            <a:br>
              <a:rPr lang="fr-FR" altLang="fr-FR" sz="1200" dirty="0">
                <a:latin typeface="Century Gothic" panose="020B0502020202020204" pitchFamily="34" charset="0"/>
              </a:rPr>
            </a:br>
            <a:r>
              <a:rPr lang="fr-FR" altLang="fr-FR" sz="1200" dirty="0">
                <a:latin typeface="Century Gothic" panose="020B0502020202020204" pitchFamily="34" charset="0"/>
              </a:rPr>
              <a:t>La conduite accompagnée garantie une </a:t>
            </a:r>
            <a:r>
              <a:rPr lang="fr-FR" altLang="fr-FR" sz="1200" b="1" dirty="0">
                <a:latin typeface="Century Gothic" panose="020B0502020202020204" pitchFamily="34" charset="0"/>
              </a:rPr>
              <a:t>meilleure sécurité </a:t>
            </a:r>
          </a:p>
        </p:txBody>
      </p:sp>
      <p:sp>
        <p:nvSpPr>
          <p:cNvPr id="18" name="ZoneTexte 17">
            <a:extLst>
              <a:ext uri="{FF2B5EF4-FFF2-40B4-BE49-F238E27FC236}">
                <a16:creationId xmlns:a16="http://schemas.microsoft.com/office/drawing/2014/main" id="{1AF24B1F-5400-46B5-830C-5C7CEB5830B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207725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569660"/>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POURQUOI CHOISIR</a:t>
            </a:r>
            <a:br>
              <a:rPr lang="fr-FR" altLang="fr-FR" sz="3200" b="1" u="sng" dirty="0">
                <a:solidFill>
                  <a:schemeClr val="bg1"/>
                </a:solidFill>
                <a:latin typeface="Century Gothic" panose="020B0502020202020204" pitchFamily="34" charset="0"/>
              </a:rPr>
            </a:br>
            <a:r>
              <a:rPr lang="fr-FR" altLang="fr-FR" sz="3200" u="sng" dirty="0">
                <a:latin typeface="Century Gothic" panose="020B0502020202020204" pitchFamily="34" charset="0"/>
              </a:rPr>
              <a:t>LA CONDUITE</a:t>
            </a:r>
            <a:br>
              <a:rPr lang="fr-FR" altLang="fr-FR" sz="3200" u="sng" dirty="0">
                <a:latin typeface="Century Gothic" panose="020B0502020202020204" pitchFamily="34" charset="0"/>
              </a:rPr>
            </a:br>
            <a:r>
              <a:rPr lang="fr-FR" altLang="fr-FR" sz="3200" u="sng" dirty="0">
                <a:latin typeface="Century Gothic" panose="020B0502020202020204" pitchFamily="34" charset="0"/>
              </a:rPr>
              <a:t>ACCOMPAGNÉE ?</a:t>
            </a:r>
          </a:p>
        </p:txBody>
      </p:sp>
      <p:sp>
        <p:nvSpPr>
          <p:cNvPr id="7" name="Rectangle 6">
            <a:extLst>
              <a:ext uri="{FF2B5EF4-FFF2-40B4-BE49-F238E27FC236}">
                <a16:creationId xmlns:a16="http://schemas.microsoft.com/office/drawing/2014/main" id="{160B8F02-A21B-4F01-8BD7-3FF2D7558BA7}"/>
              </a:ext>
            </a:extLst>
          </p:cNvPr>
          <p:cNvSpPr/>
          <p:nvPr/>
        </p:nvSpPr>
        <p:spPr>
          <a:xfrm>
            <a:off x="686572" y="2355210"/>
            <a:ext cx="4998830" cy="327184"/>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latin typeface="Century Gothic" panose="020B0502020202020204" pitchFamily="34" charset="0"/>
              </a:rPr>
              <a:t>3/ Les avantages</a:t>
            </a:r>
          </a:p>
        </p:txBody>
      </p:sp>
      <p:pic>
        <p:nvPicPr>
          <p:cNvPr id="6" name="Image 5">
            <a:extLst>
              <a:ext uri="{FF2B5EF4-FFF2-40B4-BE49-F238E27FC236}">
                <a16:creationId xmlns:a16="http://schemas.microsoft.com/office/drawing/2014/main" id="{BC364BB3-677A-437C-8973-ECA934A59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0854" y="5632423"/>
            <a:ext cx="834972" cy="834304"/>
          </a:xfrm>
          <a:prstGeom prst="rect">
            <a:avLst/>
          </a:prstGeom>
        </p:spPr>
      </p:pic>
      <p:pic>
        <p:nvPicPr>
          <p:cNvPr id="19" name="Image 18">
            <a:extLst>
              <a:ext uri="{FF2B5EF4-FFF2-40B4-BE49-F238E27FC236}">
                <a16:creationId xmlns:a16="http://schemas.microsoft.com/office/drawing/2014/main" id="{091D7B25-67F4-435A-BF5F-C9F906F8AE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70358"/>
            <a:ext cx="2325853" cy="1525925"/>
          </a:xfrm>
          <a:prstGeom prst="rect">
            <a:avLst/>
          </a:prstGeom>
        </p:spPr>
      </p:pic>
      <p:sp>
        <p:nvSpPr>
          <p:cNvPr id="23" name="Rectangle 22">
            <a:extLst>
              <a:ext uri="{FF2B5EF4-FFF2-40B4-BE49-F238E27FC236}">
                <a16:creationId xmlns:a16="http://schemas.microsoft.com/office/drawing/2014/main" id="{54A25A85-2471-41FB-9916-A1C87898C999}"/>
              </a:ext>
            </a:extLst>
          </p:cNvPr>
          <p:cNvSpPr/>
          <p:nvPr/>
        </p:nvSpPr>
        <p:spPr>
          <a:xfrm>
            <a:off x="6042166" y="2795457"/>
            <a:ext cx="2219325" cy="1424295"/>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4" name="Rectangle 23">
            <a:extLst>
              <a:ext uri="{FF2B5EF4-FFF2-40B4-BE49-F238E27FC236}">
                <a16:creationId xmlns:a16="http://schemas.microsoft.com/office/drawing/2014/main" id="{FB28EA42-59AD-4264-A95D-E4F1F6F6DD05}"/>
              </a:ext>
            </a:extLst>
          </p:cNvPr>
          <p:cNvSpPr/>
          <p:nvPr/>
        </p:nvSpPr>
        <p:spPr>
          <a:xfrm>
            <a:off x="3456040" y="2791236"/>
            <a:ext cx="2219325" cy="1021644"/>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25" name="Rectangle 24">
            <a:extLst>
              <a:ext uri="{FF2B5EF4-FFF2-40B4-BE49-F238E27FC236}">
                <a16:creationId xmlns:a16="http://schemas.microsoft.com/office/drawing/2014/main" id="{01ED2B8F-8EA6-4843-B9D0-0CB30434A03B}"/>
              </a:ext>
            </a:extLst>
          </p:cNvPr>
          <p:cNvSpPr/>
          <p:nvPr/>
        </p:nvSpPr>
        <p:spPr>
          <a:xfrm>
            <a:off x="840918" y="2787521"/>
            <a:ext cx="2219325" cy="1538412"/>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3" name="ZoneTexte 2">
            <a:extLst>
              <a:ext uri="{FF2B5EF4-FFF2-40B4-BE49-F238E27FC236}">
                <a16:creationId xmlns:a16="http://schemas.microsoft.com/office/drawing/2014/main" id="{11C323C2-D66C-4697-94F2-FCAB9C2CCCB4}"/>
              </a:ext>
            </a:extLst>
          </p:cNvPr>
          <p:cNvSpPr txBox="1"/>
          <p:nvPr/>
        </p:nvSpPr>
        <p:spPr>
          <a:xfrm>
            <a:off x="783558" y="2842244"/>
            <a:ext cx="2305050" cy="1461939"/>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ASSURANCE</a:t>
            </a:r>
            <a:br>
              <a:rPr lang="fr-FR" altLang="fr-FR" sz="1200" dirty="0">
                <a:latin typeface="Century Gothic" panose="020B0502020202020204" pitchFamily="34" charset="0"/>
              </a:rPr>
            </a:br>
            <a:r>
              <a:rPr lang="fr-FR" altLang="fr-FR" sz="1100" dirty="0">
                <a:latin typeface="Century Gothic" panose="020B0502020202020204" pitchFamily="34" charset="0"/>
              </a:rPr>
              <a:t>Avantages tarifaires des compagnies d’assurance</a:t>
            </a:r>
            <a:br>
              <a:rPr lang="fr-FR" altLang="fr-FR" sz="1100" dirty="0">
                <a:latin typeface="Century Gothic" panose="020B0502020202020204" pitchFamily="34" charset="0"/>
              </a:rPr>
            </a:br>
            <a:r>
              <a:rPr lang="fr-FR" altLang="fr-FR" sz="1100" dirty="0">
                <a:latin typeface="Century Gothic" panose="020B0502020202020204" pitchFamily="34" charset="0"/>
              </a:rPr>
              <a:t>- Surprime de la 1ere année diminuée de 50%</a:t>
            </a:r>
          </a:p>
          <a:p>
            <a:pPr algn="ctr"/>
            <a:r>
              <a:rPr lang="fr-FR" altLang="fr-FR" sz="1100" dirty="0">
                <a:latin typeface="Century Gothic" panose="020B0502020202020204" pitchFamily="34" charset="0"/>
              </a:rPr>
              <a:t>- Suppression de la surprime la 2</a:t>
            </a:r>
            <a:r>
              <a:rPr lang="fr-FR" altLang="fr-FR" sz="1100" baseline="30000" dirty="0">
                <a:latin typeface="Century Gothic" panose="020B0502020202020204" pitchFamily="34" charset="0"/>
              </a:rPr>
              <a:t>ème</a:t>
            </a:r>
            <a:r>
              <a:rPr lang="fr-FR" altLang="fr-FR" sz="1100" dirty="0">
                <a:latin typeface="Century Gothic" panose="020B0502020202020204" pitchFamily="34" charset="0"/>
              </a:rPr>
              <a:t> année si l’élève n’a occasionné aucun accident</a:t>
            </a:r>
          </a:p>
        </p:txBody>
      </p:sp>
      <p:sp>
        <p:nvSpPr>
          <p:cNvPr id="27" name="ZoneTexte 26">
            <a:extLst>
              <a:ext uri="{FF2B5EF4-FFF2-40B4-BE49-F238E27FC236}">
                <a16:creationId xmlns:a16="http://schemas.microsoft.com/office/drawing/2014/main" id="{0FEA479B-8E7C-4A9B-BBA7-0D4660E3F2D5}"/>
              </a:ext>
            </a:extLst>
          </p:cNvPr>
          <p:cNvSpPr txBox="1"/>
          <p:nvPr/>
        </p:nvSpPr>
        <p:spPr>
          <a:xfrm>
            <a:off x="3427044" y="2842570"/>
            <a:ext cx="2239398" cy="954107"/>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PERMIS PROBATOIRE</a:t>
            </a:r>
          </a:p>
          <a:p>
            <a:pPr algn="ctr"/>
            <a:r>
              <a:rPr lang="fr-FR" altLang="fr-FR" sz="1100" dirty="0">
                <a:latin typeface="Century Gothic" panose="020B0502020202020204" pitchFamily="34" charset="0"/>
              </a:rPr>
              <a:t>Période probatoire réduit à</a:t>
            </a:r>
            <a:br>
              <a:rPr lang="fr-FR" altLang="fr-FR" sz="1100" dirty="0">
                <a:latin typeface="Century Gothic" panose="020B0502020202020204" pitchFamily="34" charset="0"/>
              </a:rPr>
            </a:br>
            <a:r>
              <a:rPr lang="fr-FR" altLang="fr-FR" sz="1100" dirty="0">
                <a:latin typeface="Century Gothic" panose="020B0502020202020204" pitchFamily="34" charset="0"/>
              </a:rPr>
              <a:t>2 ans, au lieu de 3 pour les conducteurs issus de la formation traditionnelle</a:t>
            </a:r>
          </a:p>
        </p:txBody>
      </p:sp>
      <p:sp>
        <p:nvSpPr>
          <p:cNvPr id="29" name="ZoneTexte 28">
            <a:extLst>
              <a:ext uri="{FF2B5EF4-FFF2-40B4-BE49-F238E27FC236}">
                <a16:creationId xmlns:a16="http://schemas.microsoft.com/office/drawing/2014/main" id="{C823A93D-9A37-4F39-BAC3-9009AE461FAF}"/>
              </a:ext>
            </a:extLst>
          </p:cNvPr>
          <p:cNvSpPr txBox="1"/>
          <p:nvPr/>
        </p:nvSpPr>
        <p:spPr>
          <a:xfrm>
            <a:off x="6088520" y="2881368"/>
            <a:ext cx="2071411" cy="1292662"/>
          </a:xfrm>
          <a:prstGeom prst="rect">
            <a:avLst/>
          </a:prstGeom>
          <a:noFill/>
        </p:spPr>
        <p:txBody>
          <a:bodyPr wrap="square" numCol="1" rtlCol="0">
            <a:spAutoFit/>
          </a:bodyPr>
          <a:lstStyle/>
          <a:p>
            <a:pPr algn="ctr"/>
            <a:r>
              <a:rPr lang="fr-FR" altLang="fr-FR" sz="1200" b="1" u="sng" dirty="0">
                <a:latin typeface="Century Gothic" panose="020B0502020202020204" pitchFamily="34" charset="0"/>
              </a:rPr>
              <a:t>MOINS D’ACCIDENT</a:t>
            </a:r>
          </a:p>
          <a:p>
            <a:pPr algn="ctr"/>
            <a:r>
              <a:rPr lang="fr-FR" altLang="fr-FR" sz="1100" dirty="0">
                <a:latin typeface="Century Gothic" panose="020B0502020202020204" pitchFamily="34" charset="0"/>
              </a:rPr>
              <a:t>Quatre fois moins d’accidents que les conducteurs issus de la formation traditionnelle au cours des premières années de conduite</a:t>
            </a:r>
          </a:p>
        </p:txBody>
      </p:sp>
      <p:sp>
        <p:nvSpPr>
          <p:cNvPr id="4" name="Rectangle 3">
            <a:extLst>
              <a:ext uri="{FF2B5EF4-FFF2-40B4-BE49-F238E27FC236}">
                <a16:creationId xmlns:a16="http://schemas.microsoft.com/office/drawing/2014/main" id="{C406A4A7-7B29-4922-A233-37215D43D2B5}"/>
              </a:ext>
            </a:extLst>
          </p:cNvPr>
          <p:cNvSpPr/>
          <p:nvPr/>
        </p:nvSpPr>
        <p:spPr>
          <a:xfrm>
            <a:off x="617340" y="4475994"/>
            <a:ext cx="7330116" cy="2020309"/>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5" name="ZoneTexte 4">
            <a:extLst>
              <a:ext uri="{FF2B5EF4-FFF2-40B4-BE49-F238E27FC236}">
                <a16:creationId xmlns:a16="http://schemas.microsoft.com/office/drawing/2014/main" id="{D31DDB10-88A4-43F6-BF51-8E3C5CF6CAA7}"/>
              </a:ext>
            </a:extLst>
          </p:cNvPr>
          <p:cNvSpPr txBox="1"/>
          <p:nvPr/>
        </p:nvSpPr>
        <p:spPr>
          <a:xfrm>
            <a:off x="4077709" y="4580065"/>
            <a:ext cx="3742967" cy="1323439"/>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DOCUMENTS À PRESENTER LORS</a:t>
            </a:r>
            <a:br>
              <a:rPr lang="fr-FR" altLang="fr-FR" sz="1000" u="sng" dirty="0">
                <a:solidFill>
                  <a:schemeClr val="bg1"/>
                </a:solidFill>
                <a:latin typeface="Century Gothic" panose="020B0502020202020204" pitchFamily="34" charset="0"/>
              </a:rPr>
            </a:br>
            <a:r>
              <a:rPr lang="fr-FR" altLang="fr-FR" sz="1000" u="sng" dirty="0">
                <a:solidFill>
                  <a:schemeClr val="bg1"/>
                </a:solidFill>
                <a:latin typeface="Century Gothic" panose="020B0502020202020204" pitchFamily="34" charset="0"/>
              </a:rPr>
              <a:t>D’UN CONTRÔLE ROUTIER</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formulaire de demande de permis « 02 » ou sa copie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le livret d’apprentissage AAC</a:t>
            </a:r>
          </a:p>
          <a:p>
            <a:pPr algn="ctr"/>
            <a:r>
              <a:rPr lang="fr-FR" altLang="fr-FR" sz="1000" dirty="0">
                <a:solidFill>
                  <a:schemeClr val="bg1"/>
                </a:solidFill>
                <a:latin typeface="Century Gothic" panose="020B0502020202020204" pitchFamily="34" charset="0"/>
              </a:rPr>
              <a:t>- le disque « Conduite Accompagnée » apposé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à l’arrière du véhicule</a:t>
            </a:r>
          </a:p>
          <a:p>
            <a:pPr algn="ctr"/>
            <a:r>
              <a:rPr lang="fr-FR" altLang="fr-FR" sz="1000" dirty="0">
                <a:solidFill>
                  <a:schemeClr val="bg1"/>
                </a:solidFill>
                <a:latin typeface="Century Gothic" panose="020B0502020202020204" pitchFamily="34" charset="0"/>
              </a:rPr>
              <a:t>- le permis de conduire de l’accompagnateur</a:t>
            </a:r>
          </a:p>
        </p:txBody>
      </p:sp>
      <p:sp>
        <p:nvSpPr>
          <p:cNvPr id="35" name="ZoneTexte 34">
            <a:extLst>
              <a:ext uri="{FF2B5EF4-FFF2-40B4-BE49-F238E27FC236}">
                <a16:creationId xmlns:a16="http://schemas.microsoft.com/office/drawing/2014/main" id="{1E62EDF5-62F9-4367-99DF-DC991A730038}"/>
              </a:ext>
            </a:extLst>
          </p:cNvPr>
          <p:cNvSpPr txBox="1"/>
          <p:nvPr/>
        </p:nvSpPr>
        <p:spPr>
          <a:xfrm>
            <a:off x="761254" y="4581050"/>
            <a:ext cx="3100152" cy="1785104"/>
          </a:xfrm>
          <a:prstGeom prst="rect">
            <a:avLst/>
          </a:prstGeom>
          <a:noFill/>
          <a:ln>
            <a:solidFill>
              <a:srgbClr val="F5F4EE"/>
            </a:solidFill>
          </a:ln>
        </p:spPr>
        <p:txBody>
          <a:bodyPr wrap="square" numCol="1" rtlCol="0">
            <a:spAutoFit/>
          </a:bodyPr>
          <a:lstStyle/>
          <a:p>
            <a:pPr algn="ctr"/>
            <a:r>
              <a:rPr lang="fr-FR" altLang="fr-FR" sz="1000" u="sng" dirty="0">
                <a:solidFill>
                  <a:schemeClr val="bg1"/>
                </a:solidFill>
                <a:latin typeface="Century Gothic" panose="020B0502020202020204" pitchFamily="34" charset="0"/>
              </a:rPr>
              <a:t>LES ACCOMPAGNATEURS DOIVENT</a:t>
            </a:r>
          </a:p>
          <a:p>
            <a:pPr algn="ct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titulaire du permis B depuis au moins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5 ans sans interruption</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obtenir l’accord de l’assureur</a:t>
            </a:r>
          </a:p>
          <a:p>
            <a:pPr algn="ctr"/>
            <a:r>
              <a:rPr lang="fr-FR" altLang="fr-FR" sz="1000" dirty="0">
                <a:solidFill>
                  <a:schemeClr val="bg1"/>
                </a:solidFill>
                <a:latin typeface="Century Gothic" panose="020B0502020202020204" pitchFamily="34" charset="0"/>
              </a:rPr>
              <a:t>- ne pas avoir de condamnation pour</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certains délits (alcool, stupéfiants…)</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être mentionné dans le contrat signé</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avec l’école de conduite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 participer à l’évaluation de la dernière</a:t>
            </a:r>
            <a:br>
              <a:rPr lang="fr-FR" altLang="fr-FR" sz="1000" dirty="0">
                <a:solidFill>
                  <a:schemeClr val="bg1"/>
                </a:solidFill>
                <a:latin typeface="Century Gothic" panose="020B0502020202020204" pitchFamily="34" charset="0"/>
              </a:rPr>
            </a:br>
            <a:r>
              <a:rPr lang="fr-FR" altLang="fr-FR" sz="1000" dirty="0">
                <a:solidFill>
                  <a:schemeClr val="bg1"/>
                </a:solidFill>
                <a:latin typeface="Century Gothic" panose="020B0502020202020204" pitchFamily="34" charset="0"/>
              </a:rPr>
              <a:t>étape de la formation </a:t>
            </a:r>
          </a:p>
        </p:txBody>
      </p:sp>
      <p:sp>
        <p:nvSpPr>
          <p:cNvPr id="8" name="Ellipse 7">
            <a:extLst>
              <a:ext uri="{FF2B5EF4-FFF2-40B4-BE49-F238E27FC236}">
                <a16:creationId xmlns:a16="http://schemas.microsoft.com/office/drawing/2014/main" id="{6E1A3A3A-B034-4A40-83F8-E88C5CF5B29C}"/>
              </a:ext>
            </a:extLst>
          </p:cNvPr>
          <p:cNvSpPr/>
          <p:nvPr/>
        </p:nvSpPr>
        <p:spPr>
          <a:xfrm>
            <a:off x="7425309" y="4345461"/>
            <a:ext cx="1085617" cy="761458"/>
          </a:xfrm>
          <a:prstGeom prst="ellips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1100" b="1" dirty="0">
                <a:solidFill>
                  <a:schemeClr val="bg1"/>
                </a:solidFill>
                <a:latin typeface="Century Gothic" panose="020B0502020202020204" pitchFamily="34" charset="0"/>
              </a:rPr>
              <a:t>BON À SAVOIR</a:t>
            </a:r>
          </a:p>
        </p:txBody>
      </p:sp>
      <p:sp>
        <p:nvSpPr>
          <p:cNvPr id="20" name="ZoneTexte 19">
            <a:extLst>
              <a:ext uri="{FF2B5EF4-FFF2-40B4-BE49-F238E27FC236}">
                <a16:creationId xmlns:a16="http://schemas.microsoft.com/office/drawing/2014/main" id="{CDAEBDAB-7705-4937-9F0E-2E6D68F00BD3}"/>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3860422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1E317E-5CE5-47DD-AF99-293B3E250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sp>
        <p:nvSpPr>
          <p:cNvPr id="26" name="Rectangle 25">
            <a:extLst>
              <a:ext uri="{FF2B5EF4-FFF2-40B4-BE49-F238E27FC236}">
                <a16:creationId xmlns:a16="http://schemas.microsoft.com/office/drawing/2014/main" id="{4E82BB3F-E817-43AF-A8F2-545D51D20239}"/>
              </a:ext>
            </a:extLst>
          </p:cNvPr>
          <p:cNvSpPr/>
          <p:nvPr/>
        </p:nvSpPr>
        <p:spPr>
          <a:xfrm>
            <a:off x="465023" y="2336472"/>
            <a:ext cx="8213954" cy="2921328"/>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28" name="Rectangle 27">
            <a:extLst>
              <a:ext uri="{FF2B5EF4-FFF2-40B4-BE49-F238E27FC236}">
                <a16:creationId xmlns:a16="http://schemas.microsoft.com/office/drawing/2014/main" id="{52375F5E-F154-4BAE-9BB6-02D1AE630152}"/>
              </a:ext>
            </a:extLst>
          </p:cNvPr>
          <p:cNvSpPr/>
          <p:nvPr/>
        </p:nvSpPr>
        <p:spPr>
          <a:xfrm>
            <a:off x="517682" y="2426071"/>
            <a:ext cx="4898449"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QU’EST-CE QUE LA CONDUITE SUPERVISÉE ? </a:t>
            </a:r>
          </a:p>
        </p:txBody>
      </p:sp>
      <p:sp>
        <p:nvSpPr>
          <p:cNvPr id="10" name="ZoneTexte 9">
            <a:extLst>
              <a:ext uri="{FF2B5EF4-FFF2-40B4-BE49-F238E27FC236}">
                <a16:creationId xmlns:a16="http://schemas.microsoft.com/office/drawing/2014/main" id="{17E7619C-D4BB-42DD-963F-DFE49EDFA097}"/>
              </a:ext>
            </a:extLst>
          </p:cNvPr>
          <p:cNvSpPr txBox="1"/>
          <p:nvPr/>
        </p:nvSpPr>
        <p:spPr>
          <a:xfrm>
            <a:off x="517682" y="2863263"/>
            <a:ext cx="7968820" cy="2308324"/>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La conduite supervisée permet d’acquérir </a:t>
            </a:r>
            <a:r>
              <a:rPr lang="fr-FR" altLang="fr-FR" sz="1200" b="1" dirty="0">
                <a:solidFill>
                  <a:schemeClr val="bg1"/>
                </a:solidFill>
                <a:latin typeface="Century Gothic" panose="020B0502020202020204" pitchFamily="34" charset="0"/>
              </a:rPr>
              <a:t>plus d’expériences pratiques </a:t>
            </a:r>
            <a:r>
              <a:rPr lang="fr-FR" altLang="fr-FR" sz="1200" dirty="0">
                <a:solidFill>
                  <a:schemeClr val="bg1"/>
                </a:solidFill>
                <a:latin typeface="Century Gothic" panose="020B0502020202020204" pitchFamily="34" charset="0"/>
              </a:rPr>
              <a:t>en complétant sa formation initiale par une phase de conduite accompagnée.</a:t>
            </a:r>
          </a:p>
          <a:p>
            <a:pPr fontAlgn="base"/>
            <a:br>
              <a:rPr lang="fr-FR" altLang="fr-FR" sz="1200" dirty="0">
                <a:solidFill>
                  <a:schemeClr val="bg1"/>
                </a:solidFill>
                <a:latin typeface="Century Gothic" panose="020B0502020202020204" pitchFamily="34" charset="0"/>
              </a:rPr>
            </a:br>
            <a:r>
              <a:rPr lang="fr-FR" altLang="fr-FR" sz="1200" b="1" dirty="0">
                <a:solidFill>
                  <a:srgbClr val="D0363B"/>
                </a:solidFill>
                <a:latin typeface="Century Gothic" panose="020B0502020202020204" pitchFamily="34" charset="0"/>
              </a:rPr>
              <a:t>&gt;&gt;</a:t>
            </a:r>
            <a:r>
              <a:rPr lang="fr-FR" altLang="fr-FR" sz="1200" dirty="0">
                <a:solidFill>
                  <a:schemeClr val="bg1"/>
                </a:solidFill>
                <a:latin typeface="Century Gothic" panose="020B0502020202020204" pitchFamily="34" charset="0"/>
              </a:rPr>
              <a:t> C’est au terme de la formation initiale </a:t>
            </a:r>
            <a:r>
              <a:rPr lang="fr-FR" altLang="fr-FR" sz="1200" b="1" u="sng" dirty="0">
                <a:solidFill>
                  <a:schemeClr val="bg1"/>
                </a:solidFill>
                <a:latin typeface="Century Gothic" panose="020B0502020202020204" pitchFamily="34" charset="0"/>
              </a:rPr>
              <a:t>20h de conduite minimum (13h en boite automatique)</a:t>
            </a:r>
            <a:r>
              <a:rPr lang="fr-FR" altLang="fr-FR" sz="1200" b="1" dirty="0">
                <a:solidFill>
                  <a:schemeClr val="bg1"/>
                </a:solidFill>
                <a:latin typeface="Century Gothic" panose="020B0502020202020204" pitchFamily="34" charset="0"/>
              </a:rPr>
              <a:t> </a:t>
            </a:r>
            <a:r>
              <a:rPr lang="fr-FR" altLang="fr-FR" sz="1200" dirty="0">
                <a:solidFill>
                  <a:schemeClr val="bg1"/>
                </a:solidFill>
                <a:latin typeface="Century Gothic" panose="020B0502020202020204" pitchFamily="34" charset="0"/>
              </a:rPr>
              <a:t>avec l’enseignant, que la Conduite Supervisée peut réellement commencer !</a:t>
            </a: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a:p>
            <a:pPr fontAlgn="base"/>
            <a:r>
              <a:rPr lang="fr-FR" altLang="fr-FR" sz="1200" dirty="0">
                <a:solidFill>
                  <a:schemeClr val="bg1"/>
                </a:solidFill>
                <a:latin typeface="Century Gothic" panose="020B0502020202020204" pitchFamily="34" charset="0"/>
              </a:rPr>
              <a:t>Elle débute par un </a:t>
            </a:r>
            <a:r>
              <a:rPr lang="fr-FR" altLang="fr-FR" sz="1200" b="1" dirty="0">
                <a:solidFill>
                  <a:schemeClr val="bg1"/>
                </a:solidFill>
                <a:latin typeface="Century Gothic" panose="020B0502020202020204" pitchFamily="34" charset="0"/>
              </a:rPr>
              <a:t>rendez-vous préalable </a:t>
            </a:r>
            <a:r>
              <a:rPr lang="fr-FR" altLang="fr-FR" sz="1200" dirty="0">
                <a:solidFill>
                  <a:schemeClr val="bg1"/>
                </a:solidFill>
                <a:latin typeface="Century Gothic" panose="020B0502020202020204" pitchFamily="34" charset="0"/>
              </a:rPr>
              <a:t>en présence de </a:t>
            </a:r>
            <a:r>
              <a:rPr lang="fr-FR" altLang="fr-FR" sz="1200" b="1" dirty="0">
                <a:solidFill>
                  <a:schemeClr val="bg1"/>
                </a:solidFill>
                <a:latin typeface="Century Gothic" panose="020B0502020202020204" pitchFamily="34" charset="0"/>
              </a:rPr>
              <a:t>l’enseignant</a:t>
            </a:r>
            <a:r>
              <a:rPr lang="fr-FR" altLang="fr-FR" sz="1200" dirty="0">
                <a:solidFill>
                  <a:schemeClr val="bg1"/>
                </a:solidFill>
                <a:latin typeface="Century Gothic" panose="020B0502020202020204" pitchFamily="34" charset="0"/>
              </a:rPr>
              <a:t> et </a:t>
            </a:r>
            <a:r>
              <a:rPr lang="fr-FR" altLang="fr-FR" sz="1200" b="1" dirty="0">
                <a:solidFill>
                  <a:schemeClr val="bg1"/>
                </a:solidFill>
                <a:latin typeface="Century Gothic" panose="020B0502020202020204" pitchFamily="34" charset="0"/>
              </a:rPr>
              <a:t>du futur accompagnateur</a:t>
            </a:r>
            <a:r>
              <a:rPr lang="fr-FR" altLang="fr-FR" sz="1200" dirty="0">
                <a:solidFill>
                  <a:schemeClr val="bg1"/>
                </a:solidFill>
                <a:latin typeface="Century Gothic" panose="020B0502020202020204" pitchFamily="34" charset="0"/>
              </a:rPr>
              <a:t>, au moment où l’enseignant estime que l’élève est </a:t>
            </a:r>
            <a:r>
              <a:rPr lang="fr-FR" altLang="fr-FR" sz="1200" b="1" dirty="0">
                <a:solidFill>
                  <a:schemeClr val="bg1"/>
                </a:solidFill>
                <a:latin typeface="Century Gothic" panose="020B0502020202020204" pitchFamily="34" charset="0"/>
              </a:rPr>
              <a:t>prêt à conduire </a:t>
            </a:r>
            <a:r>
              <a:rPr lang="fr-FR" altLang="fr-FR" sz="1200" dirty="0">
                <a:solidFill>
                  <a:schemeClr val="bg1"/>
                </a:solidFill>
                <a:latin typeface="Century Gothic" panose="020B0502020202020204" pitchFamily="34" charset="0"/>
              </a:rPr>
              <a:t>avec son accompagnateur. L’enseignant dispense alors ses conseils aux deux parties pour bien commencer la période de conduite accompagnée.</a:t>
            </a:r>
            <a:br>
              <a:rPr lang="fr-FR" altLang="fr-FR" sz="1200" dirty="0">
                <a:solidFill>
                  <a:schemeClr val="bg1"/>
                </a:solidFill>
                <a:latin typeface="Century Gothic" panose="020B0502020202020204" pitchFamily="34" charset="0"/>
              </a:rPr>
            </a:br>
            <a:br>
              <a:rPr lang="fr-FR" altLang="fr-FR" sz="1200" dirty="0">
                <a:solidFill>
                  <a:schemeClr val="bg1"/>
                </a:solidFill>
                <a:latin typeface="Century Gothic" panose="020B0502020202020204" pitchFamily="34" charset="0"/>
              </a:rPr>
            </a:br>
            <a:endParaRPr lang="fr-FR" altLang="fr-FR" sz="1200" dirty="0">
              <a:solidFill>
                <a:schemeClr val="bg1"/>
              </a:solidFill>
              <a:latin typeface="Century Gothic" panose="020B0502020202020204" pitchFamily="34" charset="0"/>
            </a:endParaRPr>
          </a:p>
        </p:txBody>
      </p:sp>
      <p:sp>
        <p:nvSpPr>
          <p:cNvPr id="38" name="ZoneTexte 37">
            <a:extLst>
              <a:ext uri="{FF2B5EF4-FFF2-40B4-BE49-F238E27FC236}">
                <a16:creationId xmlns:a16="http://schemas.microsoft.com/office/drawing/2014/main" id="{3FF8DCA4-04B8-4864-A3C6-6F5222CD8460}"/>
              </a:ext>
            </a:extLst>
          </p:cNvPr>
          <p:cNvSpPr txBox="1"/>
          <p:nvPr/>
        </p:nvSpPr>
        <p:spPr>
          <a:xfrm>
            <a:off x="465023" y="5431418"/>
            <a:ext cx="7513854" cy="738664"/>
          </a:xfrm>
          <a:prstGeom prst="rect">
            <a:avLst/>
          </a:prstGeom>
          <a:solidFill>
            <a:srgbClr val="F5F4EE"/>
          </a:solidFill>
          <a:ln>
            <a:solidFill>
              <a:srgbClr val="3D3E44"/>
            </a:solidFill>
            <a:prstDash val="solid"/>
          </a:ln>
        </p:spPr>
        <p:txBody>
          <a:bodyPr wrap="square" numCol="1" rtlCol="0">
            <a:spAutoFit/>
          </a:bodyPr>
          <a:lstStyle/>
          <a:p>
            <a:r>
              <a:rPr lang="fr-FR" altLang="fr-FR" sz="1400" b="1" u="sng" dirty="0">
                <a:solidFill>
                  <a:srgbClr val="D0363B"/>
                </a:solidFill>
                <a:latin typeface="Century Gothic" panose="020B0502020202020204" pitchFamily="34" charset="0"/>
              </a:rPr>
              <a:t>LES AVANTAGES DE LA CONDUITE SUPERVISÉE</a:t>
            </a:r>
            <a:r>
              <a:rPr lang="fr-FR" altLang="fr-FR" sz="1400" b="1" dirty="0">
                <a:solidFill>
                  <a:srgbClr val="D0363B"/>
                </a:solidFill>
                <a:latin typeface="Century Gothic" panose="020B0502020202020204" pitchFamily="34" charset="0"/>
              </a:rPr>
              <a:t> ?</a:t>
            </a:r>
            <a:br>
              <a:rPr lang="fr-FR" altLang="fr-FR" sz="1400" dirty="0">
                <a:latin typeface="Century Gothic" panose="020B0502020202020204" pitchFamily="34" charset="0"/>
              </a:rPr>
            </a:br>
            <a:r>
              <a:rPr lang="fr-FR" altLang="fr-FR" sz="1400" dirty="0">
                <a:latin typeface="Century Gothic" panose="020B0502020202020204" pitchFamily="34" charset="0"/>
              </a:rPr>
              <a:t>- Acquérir plus d’expériences de conduite &amp; approfondir ses acquis </a:t>
            </a:r>
            <a:br>
              <a:rPr lang="fr-FR" altLang="fr-FR" sz="1400" dirty="0">
                <a:latin typeface="Century Gothic" panose="020B0502020202020204" pitchFamily="34" charset="0"/>
              </a:rPr>
            </a:br>
            <a:r>
              <a:rPr lang="fr-FR" altLang="fr-FR" sz="1400" dirty="0">
                <a:latin typeface="Century Gothic" panose="020B0502020202020204" pitchFamily="34" charset="0"/>
              </a:rPr>
              <a:t>- Augmenter ses chances de réussite lors de l’examen pratique</a:t>
            </a:r>
            <a:endParaRPr lang="fr-FR" altLang="fr-FR" sz="900" i="1" dirty="0">
              <a:latin typeface="Century Gothic" panose="020B0502020202020204" pitchFamily="34" charset="0"/>
            </a:endParaRPr>
          </a:p>
        </p:txBody>
      </p:sp>
      <p:pic>
        <p:nvPicPr>
          <p:cNvPr id="20" name="Image 19">
            <a:extLst>
              <a:ext uri="{FF2B5EF4-FFF2-40B4-BE49-F238E27FC236}">
                <a16:creationId xmlns:a16="http://schemas.microsoft.com/office/drawing/2014/main" id="{41FDA4B7-44E2-4355-88BE-681D41CB2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789" y="5580130"/>
            <a:ext cx="856175" cy="855491"/>
          </a:xfrm>
          <a:prstGeom prst="rect">
            <a:avLst/>
          </a:prstGeom>
        </p:spPr>
      </p:pic>
      <p:sp>
        <p:nvSpPr>
          <p:cNvPr id="12" name="ZoneTexte 11">
            <a:extLst>
              <a:ext uri="{FF2B5EF4-FFF2-40B4-BE49-F238E27FC236}">
                <a16:creationId xmlns:a16="http://schemas.microsoft.com/office/drawing/2014/main" id="{F58DDC66-8B6B-498D-A123-7D6D6381A46E}"/>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310851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sp>
        <p:nvSpPr>
          <p:cNvPr id="31" name="ZoneTexte 30">
            <a:extLst>
              <a:ext uri="{FF2B5EF4-FFF2-40B4-BE49-F238E27FC236}">
                <a16:creationId xmlns:a16="http://schemas.microsoft.com/office/drawing/2014/main" id="{D0C19008-7AA4-4623-8D02-0E973CE8FD4D}"/>
              </a:ext>
            </a:extLst>
          </p:cNvPr>
          <p:cNvSpPr txBox="1"/>
          <p:nvPr/>
        </p:nvSpPr>
        <p:spPr>
          <a:xfrm>
            <a:off x="1950581" y="675896"/>
            <a:ext cx="6728396" cy="1077218"/>
          </a:xfrm>
          <a:prstGeom prst="rect">
            <a:avLst/>
          </a:prstGeom>
          <a:noFill/>
          <a:ln w="6350">
            <a:noFill/>
          </a:ln>
        </p:spPr>
        <p:txBody>
          <a:bodyPr wrap="square" numCol="1" rtlCol="0">
            <a:spAutoFit/>
          </a:bodyPr>
          <a:lstStyle/>
          <a:p>
            <a:pPr algn="r"/>
            <a:r>
              <a:rPr lang="fr-FR" altLang="fr-FR" sz="3200" b="1" u="sng" dirty="0">
                <a:solidFill>
                  <a:srgbClr val="D0363B"/>
                </a:solidFill>
                <a:latin typeface="Century Gothic" panose="020B0502020202020204" pitchFamily="34" charset="0"/>
              </a:rPr>
              <a:t>APPRENDRE GRÂCE À</a:t>
            </a:r>
            <a:r>
              <a:rPr lang="fr-FR" altLang="fr-FR" sz="3200" u="sng" dirty="0">
                <a:latin typeface="Century Gothic" panose="020B0502020202020204" pitchFamily="34" charset="0"/>
              </a:rPr>
              <a:t> </a:t>
            </a:r>
            <a:br>
              <a:rPr lang="fr-FR" altLang="fr-FR" sz="3200" u="sng" dirty="0">
                <a:latin typeface="Century Gothic" panose="020B0502020202020204" pitchFamily="34" charset="0"/>
              </a:rPr>
            </a:br>
            <a:r>
              <a:rPr lang="fr-FR" altLang="fr-FR" sz="3200" u="sng" dirty="0">
                <a:latin typeface="Century Gothic" panose="020B0502020202020204" pitchFamily="34" charset="0"/>
              </a:rPr>
              <a:t>LA CONDUITE SUPERVISÉE</a:t>
            </a:r>
          </a:p>
        </p:txBody>
      </p:sp>
      <p:pic>
        <p:nvPicPr>
          <p:cNvPr id="9" name="Image 8">
            <a:extLst>
              <a:ext uri="{FF2B5EF4-FFF2-40B4-BE49-F238E27FC236}">
                <a16:creationId xmlns:a16="http://schemas.microsoft.com/office/drawing/2014/main" id="{230AC5D0-033D-48E7-B6EC-8FBEE1469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2323" y="5623899"/>
            <a:ext cx="856175" cy="855491"/>
          </a:xfrm>
          <a:prstGeom prst="rect">
            <a:avLst/>
          </a:prstGeom>
        </p:spPr>
      </p:pic>
      <p:pic>
        <p:nvPicPr>
          <p:cNvPr id="22" name="Image 21">
            <a:extLst>
              <a:ext uri="{FF2B5EF4-FFF2-40B4-BE49-F238E27FC236}">
                <a16:creationId xmlns:a16="http://schemas.microsoft.com/office/drawing/2014/main" id="{69C0998F-8FA3-4496-8A53-DE7215AB3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3" y="675896"/>
            <a:ext cx="2325853" cy="1550568"/>
          </a:xfrm>
          <a:prstGeom prst="rect">
            <a:avLst/>
          </a:prstGeom>
        </p:spPr>
      </p:pic>
      <p:sp>
        <p:nvSpPr>
          <p:cNvPr id="10" name="Rectangle 9">
            <a:extLst>
              <a:ext uri="{FF2B5EF4-FFF2-40B4-BE49-F238E27FC236}">
                <a16:creationId xmlns:a16="http://schemas.microsoft.com/office/drawing/2014/main" id="{8137BA44-02FC-4DA0-A09B-E90091822F9C}"/>
              </a:ext>
            </a:extLst>
          </p:cNvPr>
          <p:cNvSpPr/>
          <p:nvPr/>
        </p:nvSpPr>
        <p:spPr>
          <a:xfrm>
            <a:off x="465023" y="2362089"/>
            <a:ext cx="8213954" cy="2100853"/>
          </a:xfrm>
          <a:prstGeom prst="rect">
            <a:avLst/>
          </a:prstGeom>
          <a:solidFill>
            <a:srgbClr val="3D3E44"/>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1" name="ZoneTexte 10">
            <a:extLst>
              <a:ext uri="{FF2B5EF4-FFF2-40B4-BE49-F238E27FC236}">
                <a16:creationId xmlns:a16="http://schemas.microsoft.com/office/drawing/2014/main" id="{D0DD2B59-C0B2-4618-8085-8D0D9B70B862}"/>
              </a:ext>
            </a:extLst>
          </p:cNvPr>
          <p:cNvSpPr txBox="1"/>
          <p:nvPr/>
        </p:nvSpPr>
        <p:spPr>
          <a:xfrm>
            <a:off x="534303" y="2801762"/>
            <a:ext cx="5806111" cy="1569660"/>
          </a:xfrm>
          <a:prstGeom prst="rect">
            <a:avLst/>
          </a:prstGeom>
          <a:noFill/>
        </p:spPr>
        <p:txBody>
          <a:bodyPr wrap="square" numCol="1" rtlCol="0">
            <a:spAutoFit/>
          </a:bodyPr>
          <a:lstStyle/>
          <a:p>
            <a:pPr marL="285750" indent="-285750">
              <a:buFontTx/>
              <a:buChar char="-"/>
            </a:pPr>
            <a:r>
              <a:rPr lang="fr-FR" altLang="fr-FR" sz="1200">
                <a:solidFill>
                  <a:schemeClr val="bg1"/>
                </a:solidFill>
                <a:latin typeface="Century Gothic" panose="020B0502020202020204" pitchFamily="34" charset="0"/>
              </a:rPr>
              <a:t>Avoir </a:t>
            </a:r>
            <a:r>
              <a:rPr lang="fr-FR" altLang="fr-FR" sz="1200" b="1">
                <a:solidFill>
                  <a:schemeClr val="bg1"/>
                </a:solidFill>
                <a:latin typeface="Century Gothic" panose="020B0502020202020204" pitchFamily="34" charset="0"/>
              </a:rPr>
              <a:t>18 </a:t>
            </a:r>
            <a:r>
              <a:rPr lang="fr-FR" altLang="fr-FR" sz="1200" b="1" dirty="0">
                <a:solidFill>
                  <a:schemeClr val="bg1"/>
                </a:solidFill>
                <a:latin typeface="Century Gothic" panose="020B0502020202020204" pitchFamily="34" charset="0"/>
              </a:rPr>
              <a:t>ans ou plus</a:t>
            </a:r>
          </a:p>
          <a:p>
            <a:pPr marL="285750" indent="-285750">
              <a:buFontTx/>
              <a:buChar char="-"/>
            </a:pPr>
            <a:r>
              <a:rPr lang="fr-FR" altLang="fr-FR" sz="1200" dirty="0">
                <a:solidFill>
                  <a:schemeClr val="bg1"/>
                </a:solidFill>
                <a:latin typeface="Century Gothic" panose="020B0502020202020204" pitchFamily="34" charset="0"/>
              </a:rPr>
              <a:t>Obtenir </a:t>
            </a:r>
            <a:r>
              <a:rPr lang="fr-FR" altLang="fr-FR" sz="1200" b="1" dirty="0">
                <a:solidFill>
                  <a:schemeClr val="bg1"/>
                </a:solidFill>
                <a:latin typeface="Century Gothic" panose="020B0502020202020204" pitchFamily="34" charset="0"/>
              </a:rPr>
              <a:t>l’accord de l’assureur du véhicule</a:t>
            </a:r>
          </a:p>
          <a:p>
            <a:pPr marL="285750" indent="-285750">
              <a:buFontTx/>
              <a:buChar char="-"/>
            </a:pPr>
            <a:r>
              <a:rPr lang="fr-FR" altLang="fr-FR" sz="1200" dirty="0">
                <a:solidFill>
                  <a:schemeClr val="bg1"/>
                </a:solidFill>
                <a:latin typeface="Century Gothic" panose="020B0502020202020204" pitchFamily="34" charset="0"/>
              </a:rPr>
              <a:t>Avoir un </a:t>
            </a:r>
            <a:r>
              <a:rPr lang="fr-FR" altLang="fr-FR" sz="1200" b="1" dirty="0">
                <a:solidFill>
                  <a:schemeClr val="bg1"/>
                </a:solidFill>
                <a:latin typeface="Century Gothic" panose="020B0502020202020204" pitchFamily="34" charset="0"/>
              </a:rPr>
              <a:t>examen théorique</a:t>
            </a:r>
            <a:r>
              <a:rPr lang="fr-FR" altLang="fr-FR" sz="1200" dirty="0">
                <a:solidFill>
                  <a:schemeClr val="bg1"/>
                </a:solidFill>
                <a:latin typeface="Century Gothic" panose="020B0502020202020204" pitchFamily="34" charset="0"/>
              </a:rPr>
              <a:t> général (ETG) valide</a:t>
            </a:r>
          </a:p>
          <a:p>
            <a:pPr marL="285750" indent="-285750">
              <a:buFontTx/>
              <a:buChar char="-"/>
            </a:pPr>
            <a:r>
              <a:rPr lang="fr-FR" altLang="fr-FR" sz="1200" dirty="0">
                <a:solidFill>
                  <a:schemeClr val="bg1"/>
                </a:solidFill>
                <a:latin typeface="Century Gothic" panose="020B0502020202020204" pitchFamily="34" charset="0"/>
              </a:rPr>
              <a:t>Avoir suivi une </a:t>
            </a:r>
            <a:r>
              <a:rPr lang="fr-FR" altLang="fr-FR" sz="1200" b="1" dirty="0">
                <a:solidFill>
                  <a:schemeClr val="bg1"/>
                </a:solidFill>
                <a:latin typeface="Century Gothic" panose="020B0502020202020204" pitchFamily="34" charset="0"/>
              </a:rPr>
              <a:t>formation pratique </a:t>
            </a:r>
            <a:r>
              <a:rPr lang="fr-FR" altLang="fr-FR" sz="1200" dirty="0">
                <a:solidFill>
                  <a:schemeClr val="bg1"/>
                </a:solidFill>
                <a:latin typeface="Century Gothic" panose="020B0502020202020204" pitchFamily="34" charset="0"/>
              </a:rPr>
              <a:t>avec un enseignant expert</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de l’école de conduite (</a:t>
            </a:r>
            <a:r>
              <a:rPr lang="fr-FR" altLang="fr-FR" sz="1200" b="1" dirty="0">
                <a:solidFill>
                  <a:schemeClr val="bg1"/>
                </a:solidFill>
                <a:latin typeface="Century Gothic" panose="020B0502020202020204" pitchFamily="34" charset="0"/>
              </a:rPr>
              <a:t>20 heures minimum ou 13h en boite auto</a:t>
            </a:r>
            <a:r>
              <a:rPr lang="fr-FR" altLang="fr-FR" sz="1200" dirty="0">
                <a:solidFill>
                  <a:schemeClr val="bg1"/>
                </a:solidFill>
                <a:latin typeface="Century Gothic" panose="020B0502020202020204" pitchFamily="34" charset="0"/>
              </a:rPr>
              <a:t>)</a:t>
            </a:r>
          </a:p>
          <a:p>
            <a:pPr marL="285750" indent="-285750">
              <a:buFontTx/>
              <a:buChar char="-"/>
            </a:pPr>
            <a:r>
              <a:rPr lang="fr-FR" altLang="fr-FR" sz="1200" dirty="0">
                <a:solidFill>
                  <a:schemeClr val="bg1"/>
                </a:solidFill>
                <a:latin typeface="Century Gothic" panose="020B0502020202020204" pitchFamily="34" charset="0"/>
              </a:rPr>
              <a:t>Bénéficier d’une </a:t>
            </a:r>
            <a:r>
              <a:rPr lang="fr-FR" altLang="fr-FR" sz="1200" b="1" dirty="0">
                <a:solidFill>
                  <a:schemeClr val="bg1"/>
                </a:solidFill>
                <a:latin typeface="Century Gothic" panose="020B0502020202020204" pitchFamily="34" charset="0"/>
              </a:rPr>
              <a:t>évaluation favorable </a:t>
            </a:r>
            <a:r>
              <a:rPr lang="fr-FR" altLang="fr-FR" sz="1200" dirty="0">
                <a:solidFill>
                  <a:schemeClr val="bg1"/>
                </a:solidFill>
                <a:latin typeface="Century Gothic" panose="020B0502020202020204" pitchFamily="34" charset="0"/>
              </a:rPr>
              <a:t>de la part de son</a:t>
            </a:r>
            <a:br>
              <a:rPr lang="fr-FR" altLang="fr-FR" sz="1200" dirty="0">
                <a:solidFill>
                  <a:schemeClr val="bg1"/>
                </a:solidFill>
                <a:latin typeface="Century Gothic" panose="020B0502020202020204" pitchFamily="34" charset="0"/>
              </a:rPr>
            </a:br>
            <a:r>
              <a:rPr lang="fr-FR" altLang="fr-FR" sz="1200" dirty="0">
                <a:solidFill>
                  <a:schemeClr val="bg1"/>
                </a:solidFill>
                <a:latin typeface="Century Gothic" panose="020B0502020202020204" pitchFamily="34" charset="0"/>
              </a:rPr>
              <a:t>enseignant de la conduite ou après validation par inspecteur du permis de conduire lors de l’examen pratique.</a:t>
            </a:r>
          </a:p>
        </p:txBody>
      </p:sp>
      <p:sp>
        <p:nvSpPr>
          <p:cNvPr id="12" name="Losange 11">
            <a:extLst>
              <a:ext uri="{FF2B5EF4-FFF2-40B4-BE49-F238E27FC236}">
                <a16:creationId xmlns:a16="http://schemas.microsoft.com/office/drawing/2014/main" id="{CC1B67EB-293A-487A-AF39-583CFFD90F2D}"/>
              </a:ext>
            </a:extLst>
          </p:cNvPr>
          <p:cNvSpPr/>
          <p:nvPr/>
        </p:nvSpPr>
        <p:spPr>
          <a:xfrm>
            <a:off x="5583026" y="1905928"/>
            <a:ext cx="3122147" cy="2848687"/>
          </a:xfrm>
          <a:prstGeom prst="diamond">
            <a:avLst/>
          </a:prstGeom>
          <a:solidFill>
            <a:srgbClr val="F5F4EE"/>
          </a:solidFill>
          <a:ln>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dirty="0">
              <a:latin typeface="Century Gothic" panose="020B0502020202020204" pitchFamily="34" charset="0"/>
            </a:endParaRPr>
          </a:p>
        </p:txBody>
      </p:sp>
      <p:sp>
        <p:nvSpPr>
          <p:cNvPr id="13" name="ZoneTexte 12">
            <a:extLst>
              <a:ext uri="{FF2B5EF4-FFF2-40B4-BE49-F238E27FC236}">
                <a16:creationId xmlns:a16="http://schemas.microsoft.com/office/drawing/2014/main" id="{0CA71E60-6914-4FF7-BA1E-B858CC9887EC}"/>
              </a:ext>
            </a:extLst>
          </p:cNvPr>
          <p:cNvSpPr txBox="1"/>
          <p:nvPr/>
        </p:nvSpPr>
        <p:spPr>
          <a:xfrm>
            <a:off x="6023823" y="2653151"/>
            <a:ext cx="2197916" cy="461665"/>
          </a:xfrm>
          <a:prstGeom prst="rect">
            <a:avLst/>
          </a:prstGeom>
          <a:noFill/>
        </p:spPr>
        <p:txBody>
          <a:bodyPr wrap="square" numCol="1" rtlCol="0">
            <a:spAutoFit/>
          </a:bodyPr>
          <a:lstStyle/>
          <a:p>
            <a:pPr algn="ctr"/>
            <a:r>
              <a:rPr lang="fr-FR" altLang="fr-FR" sz="1200" b="1" u="sng" dirty="0">
                <a:solidFill>
                  <a:srgbClr val="D0363B"/>
                </a:solidFill>
                <a:latin typeface="Century Gothic" panose="020B0502020202020204" pitchFamily="34" charset="0"/>
              </a:rPr>
              <a:t>QUAND CHOISIR</a:t>
            </a:r>
            <a:br>
              <a:rPr lang="fr-FR" altLang="fr-FR" sz="1200" b="1" u="sng" dirty="0">
                <a:solidFill>
                  <a:srgbClr val="D0363B"/>
                </a:solidFill>
                <a:latin typeface="Century Gothic" panose="020B0502020202020204" pitchFamily="34" charset="0"/>
              </a:rPr>
            </a:br>
            <a:r>
              <a:rPr lang="fr-FR" altLang="fr-FR" sz="1200" b="1" u="sng" dirty="0">
                <a:solidFill>
                  <a:srgbClr val="D0363B"/>
                </a:solidFill>
                <a:latin typeface="Century Gothic" panose="020B0502020202020204" pitchFamily="34" charset="0"/>
              </a:rPr>
              <a:t>LA CONDUITE SUPERVISÉE ?</a:t>
            </a:r>
          </a:p>
        </p:txBody>
      </p:sp>
      <p:sp>
        <p:nvSpPr>
          <p:cNvPr id="14" name="ZoneTexte 13">
            <a:extLst>
              <a:ext uri="{FF2B5EF4-FFF2-40B4-BE49-F238E27FC236}">
                <a16:creationId xmlns:a16="http://schemas.microsoft.com/office/drawing/2014/main" id="{62BE09E6-BC58-426C-A67B-0964C6385A2E}"/>
              </a:ext>
            </a:extLst>
          </p:cNvPr>
          <p:cNvSpPr txBox="1"/>
          <p:nvPr/>
        </p:nvSpPr>
        <p:spPr>
          <a:xfrm>
            <a:off x="5788932" y="3202727"/>
            <a:ext cx="2667699" cy="600164"/>
          </a:xfrm>
          <a:prstGeom prst="rect">
            <a:avLst/>
          </a:prstGeom>
          <a:noFill/>
        </p:spPr>
        <p:txBody>
          <a:bodyPr wrap="square" numCol="1" rtlCol="0">
            <a:spAutoFit/>
          </a:bodyPr>
          <a:lstStyle/>
          <a:p>
            <a:pPr algn="ctr"/>
            <a:r>
              <a:rPr lang="fr-FR" altLang="fr-FR" sz="1100" b="1" dirty="0">
                <a:latin typeface="Century Gothic" panose="020B0502020202020204" pitchFamily="34" charset="0"/>
              </a:rPr>
              <a:t>&gt;&gt;</a:t>
            </a:r>
            <a:r>
              <a:rPr lang="fr-FR" altLang="fr-FR" sz="1100" dirty="0">
                <a:latin typeface="Century Gothic" panose="020B0502020202020204" pitchFamily="34" charset="0"/>
              </a:rPr>
              <a:t> Au moment de votre </a:t>
            </a:r>
            <a:r>
              <a:rPr lang="fr-FR" altLang="fr-FR" sz="1100" b="1" dirty="0">
                <a:latin typeface="Century Gothic" panose="020B0502020202020204" pitchFamily="34" charset="0"/>
              </a:rPr>
              <a:t>inscription</a:t>
            </a:r>
            <a:br>
              <a:rPr lang="fr-FR" altLang="fr-FR" sz="1100" b="1" dirty="0">
                <a:latin typeface="Century Gothic" panose="020B0502020202020204" pitchFamily="34" charset="0"/>
              </a:rPr>
            </a:br>
            <a:r>
              <a:rPr lang="fr-FR" altLang="fr-FR" sz="1100" b="1" dirty="0">
                <a:latin typeface="Century Gothic" panose="020B0502020202020204" pitchFamily="34" charset="0"/>
              </a:rPr>
              <a:t>&gt;&gt;</a:t>
            </a:r>
            <a:r>
              <a:rPr lang="fr-FR" altLang="fr-FR" sz="1100" dirty="0">
                <a:latin typeface="Century Gothic" panose="020B0502020202020204" pitchFamily="34" charset="0"/>
              </a:rPr>
              <a:t> </a:t>
            </a:r>
            <a:r>
              <a:rPr lang="fr-FR" altLang="fr-FR" sz="1100" b="1" dirty="0">
                <a:latin typeface="Century Gothic" panose="020B0502020202020204" pitchFamily="34" charset="0"/>
              </a:rPr>
              <a:t>Suite à un échec </a:t>
            </a:r>
            <a:r>
              <a:rPr lang="fr-FR" altLang="fr-FR" sz="1100" dirty="0">
                <a:latin typeface="Century Gothic" panose="020B0502020202020204" pitchFamily="34" charset="0"/>
              </a:rPr>
              <a:t>lors de</a:t>
            </a:r>
            <a:br>
              <a:rPr lang="fr-FR" altLang="fr-FR" sz="1100" dirty="0">
                <a:latin typeface="Century Gothic" panose="020B0502020202020204" pitchFamily="34" charset="0"/>
              </a:rPr>
            </a:br>
            <a:r>
              <a:rPr lang="fr-FR" altLang="fr-FR" sz="1100" dirty="0">
                <a:latin typeface="Century Gothic" panose="020B0502020202020204" pitchFamily="34" charset="0"/>
              </a:rPr>
              <a:t>votre examen pratique </a:t>
            </a:r>
          </a:p>
        </p:txBody>
      </p:sp>
      <p:sp>
        <p:nvSpPr>
          <p:cNvPr id="26" name="Rectangle 25">
            <a:extLst>
              <a:ext uri="{FF2B5EF4-FFF2-40B4-BE49-F238E27FC236}">
                <a16:creationId xmlns:a16="http://schemas.microsoft.com/office/drawing/2014/main" id="{14F5BFAF-FBAA-44B5-8E09-DFE6F0D8AF47}"/>
              </a:ext>
            </a:extLst>
          </p:cNvPr>
          <p:cNvSpPr/>
          <p:nvPr/>
        </p:nvSpPr>
        <p:spPr>
          <a:xfrm>
            <a:off x="534304" y="2429120"/>
            <a:ext cx="2850452" cy="32718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r>
              <a:rPr lang="fr-FR" altLang="fr-FR" sz="1600" b="1" dirty="0">
                <a:solidFill>
                  <a:srgbClr val="3D3E44"/>
                </a:solidFill>
                <a:latin typeface="Century Gothic" panose="020B0502020202020204" pitchFamily="34" charset="0"/>
              </a:rPr>
              <a:t>LES CONDITIONS ? </a:t>
            </a:r>
          </a:p>
        </p:txBody>
      </p:sp>
      <p:sp>
        <p:nvSpPr>
          <p:cNvPr id="16" name="Rectangle 15">
            <a:extLst>
              <a:ext uri="{FF2B5EF4-FFF2-40B4-BE49-F238E27FC236}">
                <a16:creationId xmlns:a16="http://schemas.microsoft.com/office/drawing/2014/main" id="{FC047E88-FCA5-4CE7-9B4D-29BC69BAE5F0}"/>
              </a:ext>
            </a:extLst>
          </p:cNvPr>
          <p:cNvSpPr/>
          <p:nvPr/>
        </p:nvSpPr>
        <p:spPr>
          <a:xfrm>
            <a:off x="1085690" y="4383604"/>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endParaRPr lang="fr-FR" altLang="fr-FR" sz="1000" dirty="0">
              <a:solidFill>
                <a:srgbClr val="3D3E44"/>
              </a:solidFill>
              <a:latin typeface="Century Gothic" panose="020B0502020202020204" pitchFamily="34" charset="0"/>
            </a:endParaRPr>
          </a:p>
          <a:p>
            <a:pPr fontAlgn="base"/>
            <a:endParaRPr lang="fr-FR" altLang="fr-FR" sz="1000" dirty="0">
              <a:solidFill>
                <a:srgbClr val="3D3E44"/>
              </a:solidFill>
              <a:latin typeface="Century Gothic" panose="020B0502020202020204" pitchFamily="34" charset="0"/>
            </a:endParaRPr>
          </a:p>
          <a:p>
            <a:pPr marL="171450" indent="-171450" fontAlgn="base">
              <a:buFontTx/>
              <a:buChar char="-"/>
            </a:pPr>
            <a:r>
              <a:rPr lang="fr-FR" altLang="fr-FR" sz="1000" dirty="0">
                <a:solidFill>
                  <a:srgbClr val="3D3E44"/>
                </a:solidFill>
                <a:latin typeface="Century Gothic" panose="020B0502020202020204" pitchFamily="34" charset="0"/>
              </a:rPr>
              <a:t>Être titulaire du </a:t>
            </a:r>
            <a:r>
              <a:rPr lang="fr-FR" altLang="fr-FR" sz="1000" b="1" dirty="0">
                <a:solidFill>
                  <a:srgbClr val="3D3E44"/>
                </a:solidFill>
                <a:latin typeface="Century Gothic" panose="020B0502020202020204" pitchFamily="34" charset="0"/>
              </a:rPr>
              <a:t>permis B depuis au moins 5 ans </a:t>
            </a:r>
            <a:r>
              <a:rPr lang="fr-FR" altLang="fr-FR" sz="1000" dirty="0">
                <a:solidFill>
                  <a:srgbClr val="3D3E44"/>
                </a:solidFill>
                <a:latin typeface="Century Gothic" panose="020B0502020202020204" pitchFamily="34" charset="0"/>
              </a:rPr>
              <a:t>(sans interruption)</a:t>
            </a:r>
          </a:p>
          <a:p>
            <a:pPr marL="171450" indent="-171450" fontAlgn="base">
              <a:buFontTx/>
              <a:buChar char="-"/>
            </a:pPr>
            <a:r>
              <a:rPr lang="fr-FR" altLang="fr-FR" sz="1000" dirty="0">
                <a:solidFill>
                  <a:srgbClr val="3D3E44"/>
                </a:solidFill>
                <a:latin typeface="Century Gothic" panose="020B0502020202020204" pitchFamily="34" charset="0"/>
              </a:rPr>
              <a:t>Obtenir </a:t>
            </a:r>
            <a:r>
              <a:rPr lang="fr-FR" altLang="fr-FR" sz="1000" b="1" dirty="0">
                <a:solidFill>
                  <a:srgbClr val="3D3E44"/>
                </a:solidFill>
                <a:latin typeface="Century Gothic" panose="020B0502020202020204" pitchFamily="34" charset="0"/>
              </a:rPr>
              <a:t>l'accord de son assureur</a:t>
            </a:r>
          </a:p>
          <a:p>
            <a:pPr marL="171450" indent="-171450" fontAlgn="base">
              <a:buFontTx/>
              <a:buChar char="-"/>
            </a:pPr>
            <a:r>
              <a:rPr lang="fr-FR" altLang="fr-FR" sz="1000" b="1" dirty="0">
                <a:solidFill>
                  <a:srgbClr val="3D3E44"/>
                </a:solidFill>
                <a:latin typeface="Century Gothic" panose="020B0502020202020204" pitchFamily="34" charset="0"/>
              </a:rPr>
              <a:t>Figurer dans le contrat </a:t>
            </a:r>
            <a:r>
              <a:rPr lang="fr-FR" altLang="fr-FR" sz="1000" dirty="0">
                <a:solidFill>
                  <a:srgbClr val="3D3E44"/>
                </a:solidFill>
                <a:latin typeface="Century Gothic" panose="020B0502020202020204" pitchFamily="34" charset="0"/>
              </a:rPr>
              <a:t>signé avec l'école de conduite</a:t>
            </a:r>
          </a:p>
          <a:p>
            <a:pPr fontAlgn="base"/>
            <a:endParaRPr lang="fr-FR" altLang="fr-FR" sz="1000" dirty="0">
              <a:solidFill>
                <a:srgbClr val="3D3E44"/>
              </a:solidFill>
              <a:latin typeface="Century Gothic" panose="020B0502020202020204" pitchFamily="34" charset="0"/>
            </a:endParaRPr>
          </a:p>
          <a:p>
            <a:pPr fontAlgn="base"/>
            <a:r>
              <a:rPr lang="fr-FR" altLang="fr-FR" sz="1000" b="1" u="sng" dirty="0">
                <a:solidFill>
                  <a:srgbClr val="3D3E44"/>
                </a:solidFill>
                <a:latin typeface="Century Gothic" panose="020B0502020202020204" pitchFamily="34" charset="0"/>
              </a:rPr>
              <a:t>A NOTER</a:t>
            </a:r>
          </a:p>
          <a:p>
            <a:pPr fontAlgn="base"/>
            <a:r>
              <a:rPr lang="fr-FR" altLang="fr-FR" sz="1000" i="1" dirty="0">
                <a:solidFill>
                  <a:srgbClr val="3D3E44"/>
                </a:solidFill>
                <a:latin typeface="Century Gothic" panose="020B0502020202020204" pitchFamily="34" charset="0"/>
              </a:rPr>
              <a:t>Il est possible d'avoir plusieurs accompagnateurs, également hors du cadre familial.</a:t>
            </a:r>
          </a:p>
        </p:txBody>
      </p:sp>
      <p:sp>
        <p:nvSpPr>
          <p:cNvPr id="32" name="Rectangle 31">
            <a:extLst>
              <a:ext uri="{FF2B5EF4-FFF2-40B4-BE49-F238E27FC236}">
                <a16:creationId xmlns:a16="http://schemas.microsoft.com/office/drawing/2014/main" id="{0EF72C85-83C0-4649-B2B0-BE92B57FF1B2}"/>
              </a:ext>
            </a:extLst>
          </p:cNvPr>
          <p:cNvSpPr/>
          <p:nvPr/>
        </p:nvSpPr>
        <p:spPr>
          <a:xfrm>
            <a:off x="3564192" y="4383604"/>
            <a:ext cx="2426110" cy="2012884"/>
          </a:xfrm>
          <a:prstGeom prst="rect">
            <a:avLst/>
          </a:prstGeom>
          <a:solidFill>
            <a:srgbClr val="F5F4EE"/>
          </a:solidFill>
          <a:ln w="3175">
            <a:solidFill>
              <a:srgbClr val="3D3E44"/>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fontAlgn="base"/>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Comme pour le permis B classique, la </a:t>
            </a:r>
            <a:r>
              <a:rPr lang="fr-FR" altLang="fr-FR" sz="1000" b="1" dirty="0">
                <a:solidFill>
                  <a:srgbClr val="3D3E44"/>
                </a:solidFill>
                <a:latin typeface="Century Gothic" panose="020B0502020202020204" pitchFamily="34" charset="0"/>
              </a:rPr>
              <a:t>période probatoire est de 3 ans</a:t>
            </a: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(6 points à l’obtention du permis et 12 points au bout de 3 ans sans infraction)</a:t>
            </a:r>
            <a:br>
              <a:rPr lang="fr-FR" altLang="fr-FR" sz="1000" dirty="0">
                <a:solidFill>
                  <a:srgbClr val="3D3E44"/>
                </a:solidFill>
                <a:latin typeface="Century Gothic" panose="020B0502020202020204" pitchFamily="34" charset="0"/>
              </a:rPr>
            </a:br>
            <a:br>
              <a:rPr lang="fr-FR" altLang="fr-FR" sz="1000" dirty="0">
                <a:solidFill>
                  <a:srgbClr val="3D3E44"/>
                </a:solidFill>
                <a:latin typeface="Century Gothic" panose="020B0502020202020204" pitchFamily="34" charset="0"/>
              </a:rPr>
            </a:br>
            <a:r>
              <a:rPr lang="fr-FR" altLang="fr-FR" sz="1000" dirty="0">
                <a:solidFill>
                  <a:srgbClr val="3D3E44"/>
                </a:solidFill>
                <a:latin typeface="Century Gothic" panose="020B0502020202020204" pitchFamily="34" charset="0"/>
              </a:rPr>
              <a:t>L’élève ne bénéficie pas nécessairement de tarifs préférentiels en souscrivant son assurance « jeune conducteur » </a:t>
            </a:r>
            <a:br>
              <a:rPr lang="fr-FR" altLang="fr-FR" sz="1000" i="1" dirty="0">
                <a:solidFill>
                  <a:srgbClr val="3D3E44"/>
                </a:solidFill>
                <a:latin typeface="Century Gothic" panose="020B0502020202020204" pitchFamily="34" charset="0"/>
              </a:rPr>
            </a:br>
            <a:br>
              <a:rPr lang="fr-FR" altLang="fr-FR" sz="1000" i="1" dirty="0">
                <a:solidFill>
                  <a:srgbClr val="3D3E44"/>
                </a:solidFill>
                <a:latin typeface="Century Gothic" panose="020B0502020202020204" pitchFamily="34" charset="0"/>
              </a:rPr>
            </a:br>
            <a:endParaRPr lang="fr-FR" altLang="fr-FR" sz="1000" i="1" dirty="0">
              <a:solidFill>
                <a:srgbClr val="3D3E44"/>
              </a:solidFill>
              <a:latin typeface="Century Gothic" panose="020B0502020202020204" pitchFamily="34" charset="0"/>
            </a:endParaRPr>
          </a:p>
        </p:txBody>
      </p:sp>
      <p:sp>
        <p:nvSpPr>
          <p:cNvPr id="17" name="Rectangle 16">
            <a:extLst>
              <a:ext uri="{FF2B5EF4-FFF2-40B4-BE49-F238E27FC236}">
                <a16:creationId xmlns:a16="http://schemas.microsoft.com/office/drawing/2014/main" id="{317805CC-9552-4904-BAD4-739B9DBD8980}"/>
              </a:ext>
            </a:extLst>
          </p:cNvPr>
          <p:cNvSpPr/>
          <p:nvPr/>
        </p:nvSpPr>
        <p:spPr>
          <a:xfrm>
            <a:off x="1090830" y="4389159"/>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CONDITIONS POUR L’ACCOMPAGNATEUR</a:t>
            </a:r>
          </a:p>
        </p:txBody>
      </p:sp>
      <p:sp>
        <p:nvSpPr>
          <p:cNvPr id="33" name="Rectangle 32">
            <a:extLst>
              <a:ext uri="{FF2B5EF4-FFF2-40B4-BE49-F238E27FC236}">
                <a16:creationId xmlns:a16="http://schemas.microsoft.com/office/drawing/2014/main" id="{4052276E-647E-4CDD-9F36-984D10D11F60}"/>
              </a:ext>
            </a:extLst>
          </p:cNvPr>
          <p:cNvSpPr/>
          <p:nvPr/>
        </p:nvSpPr>
        <p:spPr>
          <a:xfrm>
            <a:off x="3564192" y="4389159"/>
            <a:ext cx="2426110" cy="334098"/>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fr-FR" altLang="fr-FR" sz="900" b="1" dirty="0">
                <a:latin typeface="Century Gothic" panose="020B0502020202020204" pitchFamily="34" charset="0"/>
              </a:rPr>
              <a:t>INFOS</a:t>
            </a:r>
            <a:br>
              <a:rPr lang="fr-FR" altLang="fr-FR" sz="900" b="1" dirty="0">
                <a:latin typeface="Century Gothic" panose="020B0502020202020204" pitchFamily="34" charset="0"/>
              </a:rPr>
            </a:br>
            <a:r>
              <a:rPr lang="fr-FR" altLang="fr-FR" sz="900" b="1" dirty="0">
                <a:latin typeface="Century Gothic" panose="020B0502020202020204" pitchFamily="34" charset="0"/>
              </a:rPr>
              <a:t>COMPLÉMENTAIRES</a:t>
            </a:r>
          </a:p>
        </p:txBody>
      </p:sp>
      <p:sp>
        <p:nvSpPr>
          <p:cNvPr id="19" name="ZoneTexte 18">
            <a:extLst>
              <a:ext uri="{FF2B5EF4-FFF2-40B4-BE49-F238E27FC236}">
                <a16:creationId xmlns:a16="http://schemas.microsoft.com/office/drawing/2014/main" id="{3E8A73D6-59A5-4573-A5DD-6C9E1FCA3C6F}"/>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1.7 DU LABEL DE L’ETAT</a:t>
            </a:r>
          </a:p>
        </p:txBody>
      </p:sp>
    </p:spTree>
    <p:extLst>
      <p:ext uri="{BB962C8B-B14F-4D97-AF65-F5344CB8AC3E}">
        <p14:creationId xmlns:p14="http://schemas.microsoft.com/office/powerpoint/2010/main" val="1505475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56012" y="1726164"/>
            <a:ext cx="7889185" cy="4157801"/>
          </a:xfrm>
        </p:spPr>
        <p:txBody>
          <a:bodyPr numCol="1">
            <a:normAutofit/>
          </a:bodyPr>
          <a:lstStyle/>
          <a:p>
            <a:pPr marL="0" indent="0" algn="just">
              <a:lnSpc>
                <a:spcPct val="100000"/>
              </a:lnSpc>
              <a:buNone/>
            </a:pPr>
            <a:r>
              <a:rPr lang="fr-FR" altLang="fr-FR" sz="2000" dirty="0">
                <a:latin typeface="Century Gothic" panose="020B0502020202020204" pitchFamily="34" charset="0"/>
              </a:rPr>
              <a:t>L’association des </a:t>
            </a:r>
            <a:r>
              <a:rPr lang="fr-FR" altLang="fr-FR" sz="2000" dirty="0">
                <a:solidFill>
                  <a:srgbClr val="D0363B"/>
                </a:solidFill>
                <a:latin typeface="Century Gothic" panose="020B0502020202020204" pitchFamily="34" charset="0"/>
              </a:rPr>
              <a:t>Centres d’Education Routière</a:t>
            </a:r>
            <a:r>
              <a:rPr lang="fr-FR" altLang="fr-FR" sz="2000" dirty="0">
                <a:latin typeface="Century Gothic" panose="020B0502020202020204" pitchFamily="34" charset="0"/>
              </a:rPr>
              <a:t>, forte de plus de </a:t>
            </a:r>
            <a:r>
              <a:rPr lang="fr-FR" altLang="fr-FR" sz="2000" dirty="0">
                <a:solidFill>
                  <a:srgbClr val="D0363B"/>
                </a:solidFill>
                <a:latin typeface="Century Gothic" panose="020B0502020202020204" pitchFamily="34" charset="0"/>
              </a:rPr>
              <a:t>550</a:t>
            </a:r>
            <a:r>
              <a:rPr lang="fr-FR" altLang="fr-FR" sz="2000" dirty="0">
                <a:latin typeface="Century Gothic" panose="020B0502020202020204" pitchFamily="34" charset="0"/>
              </a:rPr>
              <a:t> enseignes réparties sur l’ensemble du territoire français, est un réseau d’écoles de conduite, créé en </a:t>
            </a:r>
            <a:r>
              <a:rPr lang="fr-FR" altLang="fr-FR" sz="2000" u="sng" dirty="0">
                <a:solidFill>
                  <a:srgbClr val="D0363B"/>
                </a:solidFill>
                <a:latin typeface="Century Gothic" panose="020B0502020202020204" pitchFamily="34" charset="0"/>
              </a:rPr>
              <a:t>1983</a:t>
            </a:r>
            <a:r>
              <a:rPr lang="fr-FR" altLang="fr-FR" sz="2000" dirty="0">
                <a:latin typeface="Century Gothic" panose="020B0502020202020204" pitchFamily="34" charset="0"/>
              </a:rPr>
              <a:t> et regroupant des professionnels dont le premier métier est de </a:t>
            </a:r>
            <a:r>
              <a:rPr lang="fr-FR" altLang="fr-FR" sz="2000" dirty="0">
                <a:solidFill>
                  <a:srgbClr val="D0363B"/>
                </a:solidFill>
                <a:latin typeface="Century Gothic" panose="020B0502020202020204" pitchFamily="34" charset="0"/>
              </a:rPr>
              <a:t>former des futurs conducteurs.</a:t>
            </a:r>
          </a:p>
          <a:p>
            <a:pPr marL="0" indent="0" algn="just">
              <a:lnSpc>
                <a:spcPct val="100000"/>
              </a:lnSpc>
              <a:buNone/>
            </a:pPr>
            <a:endParaRPr lang="fr-FR" altLang="fr-FR" sz="2000" dirty="0">
              <a:latin typeface="Century Gothic" panose="020B0502020202020204" pitchFamily="34" charset="0"/>
            </a:endParaRPr>
          </a:p>
          <a:p>
            <a:pPr marL="0" indent="0" algn="just">
              <a:lnSpc>
                <a:spcPct val="100000"/>
              </a:lnSpc>
              <a:buNone/>
            </a:pPr>
            <a:r>
              <a:rPr lang="fr-FR" altLang="fr-FR" sz="2000" dirty="0">
                <a:latin typeface="Century Gothic" panose="020B0502020202020204" pitchFamily="34" charset="0"/>
              </a:rPr>
              <a:t>L’objectif principal de CER réseau est de participer activement à l’amélioration de la </a:t>
            </a:r>
            <a:r>
              <a:rPr lang="fr-FR" altLang="fr-FR" sz="2000" dirty="0">
                <a:solidFill>
                  <a:srgbClr val="D0363B"/>
                </a:solidFill>
                <a:latin typeface="Century Gothic" panose="020B0502020202020204" pitchFamily="34" charset="0"/>
              </a:rPr>
              <a:t>sécurité routière </a:t>
            </a:r>
            <a:r>
              <a:rPr lang="fr-FR" altLang="fr-FR" sz="2000" dirty="0">
                <a:latin typeface="Century Gothic" panose="020B0502020202020204" pitchFamily="34" charset="0"/>
              </a:rPr>
              <a:t>de l’ensemble des usagers de la route, quels que soient leur âge et la nature de leur activité. Les adhérents au réseau des CER sont des </a:t>
            </a:r>
            <a:r>
              <a:rPr lang="fr-FR" altLang="fr-FR" sz="2000" dirty="0">
                <a:solidFill>
                  <a:srgbClr val="D0363B"/>
                </a:solidFill>
                <a:latin typeface="Century Gothic" panose="020B0502020202020204" pitchFamily="34" charset="0"/>
              </a:rPr>
              <a:t>chefs d’entreprise indépendants </a:t>
            </a:r>
            <a:r>
              <a:rPr lang="fr-FR" altLang="fr-FR" sz="2000" dirty="0">
                <a:latin typeface="Century Gothic" panose="020B0502020202020204" pitchFamily="34" charset="0"/>
              </a:rPr>
              <a:t>qui ont fait le choix de se retrouver sous une même bannière.</a:t>
            </a:r>
          </a:p>
        </p:txBody>
      </p:sp>
      <p:sp>
        <p:nvSpPr>
          <p:cNvPr id="6" name="Titre 5"/>
          <p:cNvSpPr>
            <a:spLocks noGrp="1"/>
          </p:cNvSpPr>
          <p:nvPr>
            <p:ph type="title"/>
          </p:nvPr>
        </p:nvSpPr>
        <p:spPr>
          <a:xfrm>
            <a:off x="510516" y="561284"/>
            <a:ext cx="7886700" cy="995915"/>
          </a:xfrm>
        </p:spPr>
        <p:txBody>
          <a:bodyPr numCol="1"/>
          <a:lstStyle/>
          <a:p>
            <a:r>
              <a:rPr lang="fr-FR" altLang="fr-FR" u="sng" dirty="0">
                <a:latin typeface="Century Gothic" panose="020B0502020202020204" pitchFamily="34" charset="0"/>
              </a:rPr>
              <a:t>CER RÉSEAU</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050" y="5659244"/>
            <a:ext cx="695925" cy="706971"/>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039" y="5778159"/>
            <a:ext cx="977529" cy="577811"/>
          </a:xfrm>
          <a:prstGeom prst="rect">
            <a:avLst/>
          </a:prstGeom>
        </p:spPr>
      </p:pic>
    </p:spTree>
    <p:extLst>
      <p:ext uri="{BB962C8B-B14F-4D97-AF65-F5344CB8AC3E}">
        <p14:creationId xmlns:p14="http://schemas.microsoft.com/office/powerpoint/2010/main" val="2812494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6DA0-FB06-137D-E8BD-250D2B67D03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072A863-353D-5AED-8965-6728F8163ADF}"/>
              </a:ext>
            </a:extLst>
          </p:cNvPr>
          <p:cNvSpPr/>
          <p:nvPr/>
        </p:nvSpPr>
        <p:spPr>
          <a:xfrm>
            <a:off x="704675" y="1857986"/>
            <a:ext cx="7885652" cy="4371364"/>
          </a:xfrm>
          <a:prstGeom prst="rect">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10" name="Connecteur droit 9">
            <a:extLst>
              <a:ext uri="{FF2B5EF4-FFF2-40B4-BE49-F238E27FC236}">
                <a16:creationId xmlns:a16="http://schemas.microsoft.com/office/drawing/2014/main" id="{603B6A9A-8B7A-4533-13EB-25047B9B86B6}"/>
              </a:ext>
            </a:extLst>
          </p:cNvPr>
          <p:cNvCxnSpPr>
            <a:cxnSpLocks/>
          </p:cNvCxnSpPr>
          <p:nvPr/>
        </p:nvCxnSpPr>
        <p:spPr>
          <a:xfrm>
            <a:off x="872675" y="4078437"/>
            <a:ext cx="7457593" cy="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3" name="ZoneTexte 2">
            <a:extLst>
              <a:ext uri="{FF2B5EF4-FFF2-40B4-BE49-F238E27FC236}">
                <a16:creationId xmlns:a16="http://schemas.microsoft.com/office/drawing/2014/main" id="{5BA74232-6579-03EA-3104-EBD2F50D9CA1}"/>
              </a:ext>
            </a:extLst>
          </p:cNvPr>
          <p:cNvSpPr txBox="1"/>
          <p:nvPr/>
        </p:nvSpPr>
        <p:spPr>
          <a:xfrm>
            <a:off x="3088548" y="2046715"/>
            <a:ext cx="5241711" cy="1815882"/>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br>
              <a:rPr kumimoji="0" lang="fr-FR" altLang="fr-FR"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Tous les salariés âgés de 16 ans et plus disposent d’un Compte Personnel de Formation. Ce compte est crédité chaque année afin de permettre à son détenteur de suivre des formations financées par celui-ci.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Votre CPF vous offre la possibilité de financer votre permis de conduire dans la limite du plafond disponible. </a:t>
            </a:r>
          </a:p>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Ce financement concerne les catégories A1, A2, B, B1, BE, B78, C1, C, D1, D, C1E, CE, D1E, DE sous certaines conditions.</a:t>
            </a:r>
          </a:p>
        </p:txBody>
      </p:sp>
      <p:cxnSp>
        <p:nvCxnSpPr>
          <p:cNvPr id="15" name="Connecteur droit 14">
            <a:extLst>
              <a:ext uri="{FF2B5EF4-FFF2-40B4-BE49-F238E27FC236}">
                <a16:creationId xmlns:a16="http://schemas.microsoft.com/office/drawing/2014/main" id="{75D9866C-5B29-0B6C-A07D-ECF0CFCB1EE5}"/>
              </a:ext>
            </a:extLst>
          </p:cNvPr>
          <p:cNvCxnSpPr>
            <a:cxnSpLocks/>
          </p:cNvCxnSpPr>
          <p:nvPr/>
        </p:nvCxnSpPr>
        <p:spPr>
          <a:xfrm>
            <a:off x="2954323" y="2045056"/>
            <a:ext cx="0" cy="3960000"/>
          </a:xfrm>
          <a:prstGeom prst="line">
            <a:avLst/>
          </a:prstGeom>
          <a:ln w="12700">
            <a:solidFill>
              <a:srgbClr val="2D2D2D"/>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5F162127-9507-F407-6695-A0DC19DF10D1}"/>
              </a:ext>
            </a:extLst>
          </p:cNvPr>
          <p:cNvSpPr/>
          <p:nvPr/>
        </p:nvSpPr>
        <p:spPr>
          <a:xfrm>
            <a:off x="3174490" y="4208557"/>
            <a:ext cx="5195670" cy="9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just" defTabSz="457200" rtl="0" eaLnBrk="1" latinLnBrk="0" hangingPunct="1">
              <a:lnSpc>
                <a:spcPct val="100000"/>
              </a:lnSpc>
              <a:spcBef>
                <a:spcPts val="0"/>
              </a:spcBef>
              <a:spcAft>
                <a:spcPts val="0"/>
              </a:spcAft>
              <a:buClrTx/>
              <a:buSzTx/>
              <a:buFontTx/>
              <a:buNone/>
              <a:tabLst/>
              <a:defRPr/>
            </a:pPr>
            <a:endPar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8CF9E049-74E1-2A8A-D026-75A95FF56BD2}"/>
              </a:ext>
            </a:extLst>
          </p:cNvPr>
          <p:cNvSpPr txBox="1"/>
          <p:nvPr/>
        </p:nvSpPr>
        <p:spPr>
          <a:xfrm>
            <a:off x="872675" y="2316726"/>
            <a:ext cx="1442892"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Qu’est-ce que le CPF</a:t>
            </a:r>
          </a:p>
        </p:txBody>
      </p:sp>
      <p:sp>
        <p:nvSpPr>
          <p:cNvPr id="25" name="ZoneTexte 24">
            <a:extLst>
              <a:ext uri="{FF2B5EF4-FFF2-40B4-BE49-F238E27FC236}">
                <a16:creationId xmlns:a16="http://schemas.microsoft.com/office/drawing/2014/main" id="{3F8518BA-DAA2-FC71-8087-A8C203241376}"/>
              </a:ext>
            </a:extLst>
          </p:cNvPr>
          <p:cNvSpPr txBox="1"/>
          <p:nvPr/>
        </p:nvSpPr>
        <p:spPr>
          <a:xfrm>
            <a:off x="872675" y="4560894"/>
            <a:ext cx="1913648" cy="646331"/>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 positionnement</a:t>
            </a:r>
          </a:p>
        </p:txBody>
      </p:sp>
      <p:sp>
        <p:nvSpPr>
          <p:cNvPr id="31" name="ZoneTexte 30">
            <a:extLst>
              <a:ext uri="{FF2B5EF4-FFF2-40B4-BE49-F238E27FC236}">
                <a16:creationId xmlns:a16="http://schemas.microsoft.com/office/drawing/2014/main" id="{D6368FAE-3BBF-FACC-DA7D-368362DE0AAB}"/>
              </a:ext>
            </a:extLst>
          </p:cNvPr>
          <p:cNvSpPr txBox="1"/>
          <p:nvPr/>
        </p:nvSpPr>
        <p:spPr>
          <a:xfrm>
            <a:off x="1602297" y="457025"/>
            <a:ext cx="7063530"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Financement CPF</a:t>
            </a:r>
            <a:endPar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6" name="ZoneTexte 15">
            <a:extLst>
              <a:ext uri="{FF2B5EF4-FFF2-40B4-BE49-F238E27FC236}">
                <a16:creationId xmlns:a16="http://schemas.microsoft.com/office/drawing/2014/main" id="{3C4767ED-6063-A265-5B1A-09F87DA965C8}"/>
              </a:ext>
            </a:extLst>
          </p:cNvPr>
          <p:cNvSpPr txBox="1"/>
          <p:nvPr/>
        </p:nvSpPr>
        <p:spPr>
          <a:xfrm>
            <a:off x="6841221" y="6489942"/>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2.3 DU LABEL DE L’ETAT</a:t>
            </a:r>
          </a:p>
        </p:txBody>
      </p:sp>
      <p:sp>
        <p:nvSpPr>
          <p:cNvPr id="2" name="ZoneTexte 1">
            <a:extLst>
              <a:ext uri="{FF2B5EF4-FFF2-40B4-BE49-F238E27FC236}">
                <a16:creationId xmlns:a16="http://schemas.microsoft.com/office/drawing/2014/main" id="{17121EB2-F6BD-7176-FECD-62253B4302F4}"/>
              </a:ext>
            </a:extLst>
          </p:cNvPr>
          <p:cNvSpPr txBox="1"/>
          <p:nvPr/>
        </p:nvSpPr>
        <p:spPr>
          <a:xfrm>
            <a:off x="3088548" y="4636820"/>
            <a:ext cx="5241711" cy="830997"/>
          </a:xfrm>
          <a:prstGeom prst="rect">
            <a:avLst/>
          </a:prstGeom>
          <a:noFill/>
          <a:ln w="6350">
            <a:noFill/>
          </a:ln>
        </p:spPr>
        <p:txBody>
          <a:bodyPr wrap="square" numCol="1" rtlCol="0">
            <a:spAutoFit/>
          </a:bodyPr>
          <a:lstStyle/>
          <a:p>
            <a:pPr marL="0" marR="0" lvl="0" indent="0" algn="just" defTabSz="457200" rtl="0" eaLnBrk="1" latinLnBrk="0" hangingPunct="1">
              <a:lnSpc>
                <a:spcPct val="100000"/>
              </a:lnSpc>
              <a:spcBef>
                <a:spcPts val="0"/>
              </a:spcBef>
              <a:spcAft>
                <a:spcPts val="0"/>
              </a:spcAft>
              <a:buClrTx/>
              <a:buSzTx/>
              <a:buFontTx/>
              <a:buNone/>
              <a:tabLst/>
              <a:defRPr/>
            </a:pPr>
            <a:r>
              <a:rPr kumimoji="0" lang="fr-FR" altLang="fr-FR"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cas de financement CPF, nous étudierons ensemble à travers un court questionnaire votre projet professionnel, vos motivations, votre expérience passée et éventuellement les compétences déjà acquises en lien avec le permis visé.</a:t>
            </a:r>
          </a:p>
        </p:txBody>
      </p:sp>
    </p:spTree>
    <p:extLst>
      <p:ext uri="{BB962C8B-B14F-4D97-AF65-F5344CB8AC3E}">
        <p14:creationId xmlns:p14="http://schemas.microsoft.com/office/powerpoint/2010/main" val="1291417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ZoneTexte 43">
            <a:extLst>
              <a:ext uri="{FF2B5EF4-FFF2-40B4-BE49-F238E27FC236}">
                <a16:creationId xmlns:a16="http://schemas.microsoft.com/office/drawing/2014/main" id="{0D19E9A2-07CE-41AC-B038-D67156A90809}"/>
              </a:ext>
            </a:extLst>
          </p:cNvPr>
          <p:cNvSpPr txBox="1"/>
          <p:nvPr/>
        </p:nvSpPr>
        <p:spPr>
          <a:xfrm>
            <a:off x="4608706" y="1313239"/>
            <a:ext cx="3908417" cy="577081"/>
          </a:xfrm>
          <a:prstGeom prst="rect">
            <a:avLst/>
          </a:prstGeom>
          <a:noFill/>
          <a:ln>
            <a:solidFill>
              <a:srgbClr val="2D2D2D"/>
            </a:solidFill>
          </a:ln>
        </p:spPr>
        <p:txBody>
          <a:bodyPr wrap="square" numCol="1" rtlCol="0">
            <a:spAutoFit/>
          </a:bodyPr>
          <a:lstStyle/>
          <a:p>
            <a:pPr defTabSz="342900"/>
            <a:r>
              <a:rPr lang="fr-FR" altLang="fr-FR" dirty="0">
                <a:solidFill>
                  <a:srgbClr val="D0363B"/>
                </a:solidFill>
                <a:latin typeface="Century Gothic" panose="020B0502020202020204" pitchFamily="34" charset="0"/>
              </a:rPr>
              <a:t>CER MAHE	</a:t>
            </a:r>
          </a:p>
          <a:p>
            <a:pPr defTabSz="342900"/>
            <a:r>
              <a:rPr lang="fr-FR" altLang="fr-FR" sz="1350" dirty="0">
                <a:solidFill>
                  <a:prstClr val="black"/>
                </a:solidFill>
                <a:latin typeface="Century Gothic" panose="020B0502020202020204" pitchFamily="34" charset="0"/>
              </a:rPr>
              <a:t>14 Place St Michel 29300 Quimperlé</a:t>
            </a:r>
          </a:p>
        </p:txBody>
      </p:sp>
      <p:sp>
        <p:nvSpPr>
          <p:cNvPr id="48" name="Rectangle : avec coins arrondis en diagonale 47">
            <a:extLst>
              <a:ext uri="{FF2B5EF4-FFF2-40B4-BE49-F238E27FC236}">
                <a16:creationId xmlns:a16="http://schemas.microsoft.com/office/drawing/2014/main" id="{FCD7685B-B614-4555-90F7-03F89213494A}"/>
              </a:ext>
            </a:extLst>
          </p:cNvPr>
          <p:cNvSpPr/>
          <p:nvPr/>
        </p:nvSpPr>
        <p:spPr>
          <a:xfrm>
            <a:off x="374798" y="2091781"/>
            <a:ext cx="2416708"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	HORAIRES DES</a:t>
            </a:r>
            <a:br>
              <a:rPr lang="fr-FR" altLang="fr-FR" sz="1050" dirty="0">
                <a:solidFill>
                  <a:prstClr val="black"/>
                </a:solidFill>
                <a:latin typeface="Century Gothic" panose="020B0502020202020204" pitchFamily="34" charset="0"/>
              </a:rPr>
            </a:br>
            <a:r>
              <a:rPr lang="fr-FR" altLang="fr-FR" sz="1050" dirty="0">
                <a:solidFill>
                  <a:prstClr val="black"/>
                </a:solidFill>
                <a:latin typeface="Century Gothic" panose="020B0502020202020204" pitchFamily="34" charset="0"/>
              </a:rPr>
              <a:t>	</a:t>
            </a:r>
            <a:r>
              <a:rPr lang="fr-FR" altLang="fr-FR" sz="1050" b="1" dirty="0">
                <a:solidFill>
                  <a:prstClr val="black"/>
                </a:solidFill>
                <a:latin typeface="Century Gothic" panose="020B0502020202020204" pitchFamily="34" charset="0"/>
              </a:rPr>
              <a:t>COURS DE CODE</a:t>
            </a:r>
          </a:p>
        </p:txBody>
      </p:sp>
      <p:sp>
        <p:nvSpPr>
          <p:cNvPr id="51" name="Rectangle : avec coins arrondis en diagonale 50">
            <a:extLst>
              <a:ext uri="{FF2B5EF4-FFF2-40B4-BE49-F238E27FC236}">
                <a16:creationId xmlns:a16="http://schemas.microsoft.com/office/drawing/2014/main" id="{DB515F97-67CC-465E-B237-A8B4E1984C3E}"/>
              </a:ext>
            </a:extLst>
          </p:cNvPr>
          <p:cNvSpPr/>
          <p:nvPr/>
        </p:nvSpPr>
        <p:spPr>
          <a:xfrm>
            <a:off x="5987844" y="2085440"/>
            <a:ext cx="2611070"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COURS DE CONDUITE</a:t>
            </a:r>
          </a:p>
        </p:txBody>
      </p:sp>
      <p:sp>
        <p:nvSpPr>
          <p:cNvPr id="54" name="ZoneTexte 53">
            <a:extLst>
              <a:ext uri="{FF2B5EF4-FFF2-40B4-BE49-F238E27FC236}">
                <a16:creationId xmlns:a16="http://schemas.microsoft.com/office/drawing/2014/main" id="{C4984F06-DBC1-4207-8C36-94C92F504674}"/>
              </a:ext>
            </a:extLst>
          </p:cNvPr>
          <p:cNvSpPr txBox="1"/>
          <p:nvPr/>
        </p:nvSpPr>
        <p:spPr>
          <a:xfrm>
            <a:off x="384245" y="3240900"/>
            <a:ext cx="3007454" cy="1096006"/>
          </a:xfrm>
          <a:prstGeom prst="rect">
            <a:avLst/>
          </a:prstGeom>
          <a:noFill/>
        </p:spPr>
        <p:txBody>
          <a:bodyPr wrap="square" numCol="1" rtlCol="0">
            <a:spAutoFit/>
          </a:bodyPr>
          <a:lstStyle/>
          <a:p>
            <a:pPr defTabSz="342900">
              <a:lnSpc>
                <a:spcPct val="150000"/>
              </a:lnSpc>
            </a:pP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18h00 – 18h30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18h00 – 18h30 – 19h00</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11h30 – 12h00 – 12h30</a:t>
            </a:r>
            <a:endParaRPr lang="fr-FR" altLang="fr-FR" sz="900" dirty="0">
              <a:solidFill>
                <a:prstClr val="black"/>
              </a:solidFill>
              <a:latin typeface="Century Gothic" panose="020B0502020202020204" pitchFamily="34" charset="0"/>
            </a:endParaRPr>
          </a:p>
        </p:txBody>
      </p:sp>
      <p:cxnSp>
        <p:nvCxnSpPr>
          <p:cNvPr id="55" name="Connecteur droit 54">
            <a:extLst>
              <a:ext uri="{FF2B5EF4-FFF2-40B4-BE49-F238E27FC236}">
                <a16:creationId xmlns:a16="http://schemas.microsoft.com/office/drawing/2014/main" id="{E077BE90-DA48-4295-89EA-5389481EBEC1}"/>
              </a:ext>
            </a:extLst>
          </p:cNvPr>
          <p:cNvCxnSpPr>
            <a:cxnSpLocks/>
          </p:cNvCxnSpPr>
          <p:nvPr/>
        </p:nvCxnSpPr>
        <p:spPr>
          <a:xfrm>
            <a:off x="2985149" y="3157860"/>
            <a:ext cx="0" cy="2171468"/>
          </a:xfrm>
          <a:prstGeom prst="line">
            <a:avLst/>
          </a:prstGeom>
        </p:spPr>
        <p:style>
          <a:lnRef idx="1">
            <a:schemeClr val="dk1"/>
          </a:lnRef>
          <a:fillRef idx="0">
            <a:schemeClr val="dk1"/>
          </a:fillRef>
          <a:effectRef idx="0">
            <a:schemeClr val="dk1"/>
          </a:effectRef>
          <a:fontRef idx="minor">
            <a:schemeClr val="tx1"/>
          </a:fontRef>
        </p:style>
      </p:cxnSp>
      <p:sp>
        <p:nvSpPr>
          <p:cNvPr id="59" name="ZoneTexte 58">
            <a:extLst>
              <a:ext uri="{FF2B5EF4-FFF2-40B4-BE49-F238E27FC236}">
                <a16:creationId xmlns:a16="http://schemas.microsoft.com/office/drawing/2014/main" id="{EC26C872-628E-47D2-B1BD-F86E3A07D092}"/>
              </a:ext>
            </a:extLst>
          </p:cNvPr>
          <p:cNvSpPr txBox="1"/>
          <p:nvPr/>
        </p:nvSpPr>
        <p:spPr>
          <a:xfrm>
            <a:off x="1196024" y="2861604"/>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60" name="ZoneTexte 59">
            <a:extLst>
              <a:ext uri="{FF2B5EF4-FFF2-40B4-BE49-F238E27FC236}">
                <a16:creationId xmlns:a16="http://schemas.microsoft.com/office/drawing/2014/main" id="{1CBEA863-8AAC-4E96-99EE-0A7A36BD32E6}"/>
              </a:ext>
            </a:extLst>
          </p:cNvPr>
          <p:cNvSpPr txBox="1"/>
          <p:nvPr/>
        </p:nvSpPr>
        <p:spPr>
          <a:xfrm>
            <a:off x="6027718" y="3228354"/>
            <a:ext cx="2694956" cy="1719253"/>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LUN.   </a:t>
            </a:r>
            <a:r>
              <a:rPr lang="fr-FR" altLang="fr-FR" sz="900" dirty="0">
                <a:solidFill>
                  <a:srgbClr val="D0363B"/>
                </a:solidFill>
                <a:latin typeface="Century Gothic" panose="020B0502020202020204" pitchFamily="34" charset="0"/>
              </a:rPr>
              <a:t>9h00 – 13h00       14h00 – 18h00 </a:t>
            </a:r>
          </a:p>
          <a:p>
            <a:pPr defTabSz="342900">
              <a:lnSpc>
                <a:spcPct val="150000"/>
              </a:lnSpc>
            </a:pPr>
            <a:r>
              <a:rPr lang="fr-FR" altLang="fr-FR" sz="1200" dirty="0">
                <a:solidFill>
                  <a:prstClr val="black"/>
                </a:solidFill>
                <a:latin typeface="Century Gothic" panose="020B0502020202020204" pitchFamily="34" charset="0"/>
              </a:rPr>
              <a:t>MAR.  </a:t>
            </a:r>
            <a:r>
              <a:rPr lang="fr-FR" altLang="fr-FR" sz="900" dirty="0">
                <a:solidFill>
                  <a:srgbClr val="D0363B"/>
                </a:solidFill>
                <a:latin typeface="Century Gothic" panose="020B0502020202020204" pitchFamily="34" charset="0"/>
              </a:rPr>
              <a:t>9h00 – 13h00       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MER.  </a:t>
            </a:r>
            <a:r>
              <a:rPr lang="fr-FR" altLang="fr-FR" sz="900" dirty="0">
                <a:solidFill>
                  <a:srgbClr val="D0363B"/>
                </a:solidFill>
                <a:latin typeface="Century Gothic" panose="020B0502020202020204" pitchFamily="34" charset="0"/>
              </a:rPr>
              <a:t>9h00 – 13h00       14h00 – 19h00</a:t>
            </a:r>
            <a:r>
              <a:rPr lang="fr-FR" altLang="fr-FR" sz="1200" dirty="0">
                <a:solidFill>
                  <a:srgbClr val="D0363B"/>
                </a:solidFill>
                <a:latin typeface="Century Gothic" panose="020B0502020202020204" pitchFamily="34" charset="0"/>
              </a:rPr>
              <a:t> </a:t>
            </a:r>
            <a:endParaRPr lang="fr-FR" altLang="fr-FR" sz="12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JEU.   </a:t>
            </a:r>
            <a:r>
              <a:rPr lang="fr-FR" altLang="fr-FR" sz="900" dirty="0">
                <a:solidFill>
                  <a:srgbClr val="D0363B"/>
                </a:solidFill>
                <a:latin typeface="Century Gothic" panose="020B0502020202020204" pitchFamily="34" charset="0"/>
              </a:rPr>
              <a:t>9h00 – 13h00        14h00 – 18h00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9h00 – 13h00       14h00 – 19h00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8h00 – 13h00       14h00 – 17h00 </a:t>
            </a:r>
            <a:endParaRPr lang="fr-FR" altLang="fr-FR" sz="900" dirty="0">
              <a:solidFill>
                <a:prstClr val="black"/>
              </a:solidFill>
              <a:latin typeface="Century Gothic" panose="020B0502020202020204" pitchFamily="34" charset="0"/>
            </a:endParaRPr>
          </a:p>
        </p:txBody>
      </p:sp>
      <p:sp>
        <p:nvSpPr>
          <p:cNvPr id="61" name="ZoneTexte 60">
            <a:extLst>
              <a:ext uri="{FF2B5EF4-FFF2-40B4-BE49-F238E27FC236}">
                <a16:creationId xmlns:a16="http://schemas.microsoft.com/office/drawing/2014/main" id="{12721AB2-F5D4-4E63-A1BF-40281803E736}"/>
              </a:ext>
            </a:extLst>
          </p:cNvPr>
          <p:cNvSpPr txBox="1"/>
          <p:nvPr/>
        </p:nvSpPr>
        <p:spPr>
          <a:xfrm>
            <a:off x="6635778" y="2860803"/>
            <a:ext cx="641758"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MATIN</a:t>
            </a:r>
          </a:p>
        </p:txBody>
      </p:sp>
      <p:sp>
        <p:nvSpPr>
          <p:cNvPr id="62" name="ZoneTexte 61">
            <a:extLst>
              <a:ext uri="{FF2B5EF4-FFF2-40B4-BE49-F238E27FC236}">
                <a16:creationId xmlns:a16="http://schemas.microsoft.com/office/drawing/2014/main" id="{9B3175DB-C5AF-4677-914D-BCDAE94DD208}"/>
              </a:ext>
            </a:extLst>
          </p:cNvPr>
          <p:cNvSpPr txBox="1"/>
          <p:nvPr/>
        </p:nvSpPr>
        <p:spPr>
          <a:xfrm>
            <a:off x="7491571" y="2868920"/>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pic>
        <p:nvPicPr>
          <p:cNvPr id="65" name="Image 64">
            <a:extLst>
              <a:ext uri="{FF2B5EF4-FFF2-40B4-BE49-F238E27FC236}">
                <a16:creationId xmlns:a16="http://schemas.microsoft.com/office/drawing/2014/main" id="{3AE5FE52-6330-4EAC-A804-318CE096F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504" y="2196087"/>
            <a:ext cx="444619" cy="444619"/>
          </a:xfrm>
          <a:prstGeom prst="rect">
            <a:avLst/>
          </a:prstGeom>
        </p:spPr>
      </p:pic>
      <p:pic>
        <p:nvPicPr>
          <p:cNvPr id="67" name="Image 66">
            <a:extLst>
              <a:ext uri="{FF2B5EF4-FFF2-40B4-BE49-F238E27FC236}">
                <a16:creationId xmlns:a16="http://schemas.microsoft.com/office/drawing/2014/main" id="{BEDC6A55-34F2-4396-90CD-61E9873E0D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604" y="2176921"/>
            <a:ext cx="458768" cy="458401"/>
          </a:xfrm>
          <a:prstGeom prst="rect">
            <a:avLst/>
          </a:prstGeom>
        </p:spPr>
      </p:pic>
      <p:sp>
        <p:nvSpPr>
          <p:cNvPr id="16" name="Rectangle : avec coins arrondis en diagonale 47">
            <a:extLst>
              <a:ext uri="{FF2B5EF4-FFF2-40B4-BE49-F238E27FC236}">
                <a16:creationId xmlns:a16="http://schemas.microsoft.com/office/drawing/2014/main" id="{FCD7685B-B614-4555-90F7-03F89213494A}"/>
              </a:ext>
            </a:extLst>
          </p:cNvPr>
          <p:cNvSpPr/>
          <p:nvPr/>
        </p:nvSpPr>
        <p:spPr>
          <a:xfrm>
            <a:off x="3104741" y="2069875"/>
            <a:ext cx="2664405" cy="415256"/>
          </a:xfrm>
          <a:prstGeom prst="round2Diag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defTabSz="342900"/>
            <a:r>
              <a:rPr lang="fr-FR" altLang="fr-FR" sz="1050" dirty="0">
                <a:solidFill>
                  <a:prstClr val="black"/>
                </a:solidFill>
                <a:latin typeface="Century Gothic" panose="020B0502020202020204" pitchFamily="34" charset="0"/>
              </a:rPr>
              <a:t>HORAIRES DES</a:t>
            </a:r>
            <a:br>
              <a:rPr lang="fr-FR" altLang="fr-FR" sz="1050" dirty="0">
                <a:solidFill>
                  <a:prstClr val="black"/>
                </a:solidFill>
                <a:latin typeface="Century Gothic" panose="020B0502020202020204" pitchFamily="34" charset="0"/>
              </a:rPr>
            </a:br>
            <a:r>
              <a:rPr lang="fr-FR" altLang="fr-FR" sz="1050" b="1" dirty="0">
                <a:solidFill>
                  <a:prstClr val="black"/>
                </a:solidFill>
                <a:latin typeface="Century Gothic" panose="020B0502020202020204" pitchFamily="34" charset="0"/>
              </a:rPr>
              <a:t>TESTS DE CODE</a:t>
            </a:r>
          </a:p>
        </p:txBody>
      </p:sp>
      <p:sp>
        <p:nvSpPr>
          <p:cNvPr id="17" name="ZoneTexte 16">
            <a:extLst>
              <a:ext uri="{FF2B5EF4-FFF2-40B4-BE49-F238E27FC236}">
                <a16:creationId xmlns:a16="http://schemas.microsoft.com/office/drawing/2014/main" id="{C4984F06-DBC1-4207-8C36-94C92F504674}"/>
              </a:ext>
            </a:extLst>
          </p:cNvPr>
          <p:cNvSpPr txBox="1"/>
          <p:nvPr/>
        </p:nvSpPr>
        <p:spPr>
          <a:xfrm>
            <a:off x="3168931" y="3501613"/>
            <a:ext cx="2600420" cy="611258"/>
          </a:xfrm>
          <a:prstGeom prst="rect">
            <a:avLst/>
          </a:prstGeom>
          <a:noFill/>
        </p:spPr>
        <p:txBody>
          <a:bodyPr wrap="square" numCol="1" rtlCol="0">
            <a:spAutoFit/>
          </a:bodyPr>
          <a:lstStyle/>
          <a:p>
            <a:pPr defTabSz="342900">
              <a:lnSpc>
                <a:spcPct val="150000"/>
              </a:lnSpc>
            </a:pPr>
            <a:r>
              <a:rPr lang="fr-FR" altLang="fr-FR" sz="1200" dirty="0">
                <a:solidFill>
                  <a:prstClr val="black"/>
                </a:solidFill>
                <a:latin typeface="Century Gothic" panose="020B0502020202020204" pitchFamily="34" charset="0"/>
              </a:rPr>
              <a:t>VEN.</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18h00 </a:t>
            </a:r>
            <a:endParaRPr lang="fr-FR" altLang="fr-FR" sz="900" dirty="0">
              <a:solidFill>
                <a:prstClr val="black"/>
              </a:solidFill>
              <a:latin typeface="Century Gothic" panose="020B0502020202020204" pitchFamily="34" charset="0"/>
            </a:endParaRPr>
          </a:p>
          <a:p>
            <a:pPr defTabSz="342900">
              <a:lnSpc>
                <a:spcPct val="150000"/>
              </a:lnSpc>
            </a:pPr>
            <a:r>
              <a:rPr lang="fr-FR" altLang="fr-FR" sz="1200" dirty="0">
                <a:solidFill>
                  <a:prstClr val="black"/>
                </a:solidFill>
                <a:latin typeface="Century Gothic" panose="020B0502020202020204" pitchFamily="34" charset="0"/>
              </a:rPr>
              <a:t>SAM.</a:t>
            </a:r>
            <a:r>
              <a:rPr lang="fr-FR" altLang="fr-FR" sz="1200" dirty="0">
                <a:solidFill>
                  <a:srgbClr val="D0363B"/>
                </a:solidFill>
                <a:latin typeface="Century Gothic" panose="020B0502020202020204" pitchFamily="34" charset="0"/>
              </a:rPr>
              <a:t> </a:t>
            </a:r>
            <a:r>
              <a:rPr lang="fr-FR" altLang="fr-FR" sz="900" dirty="0">
                <a:solidFill>
                  <a:srgbClr val="D0363B"/>
                </a:solidFill>
                <a:latin typeface="Century Gothic" panose="020B0502020202020204" pitchFamily="34" charset="0"/>
              </a:rPr>
              <a:t>12h00 </a:t>
            </a:r>
            <a:endParaRPr lang="fr-FR" altLang="fr-FR" sz="900" dirty="0">
              <a:solidFill>
                <a:prstClr val="black"/>
              </a:solidFill>
              <a:latin typeface="Century Gothic" panose="020B0502020202020204" pitchFamily="34" charset="0"/>
            </a:endParaRPr>
          </a:p>
        </p:txBody>
      </p:sp>
      <p:cxnSp>
        <p:nvCxnSpPr>
          <p:cNvPr id="18" name="Connecteur droit 17">
            <a:extLst>
              <a:ext uri="{FF2B5EF4-FFF2-40B4-BE49-F238E27FC236}">
                <a16:creationId xmlns:a16="http://schemas.microsoft.com/office/drawing/2014/main" id="{E077BE90-DA48-4295-89EA-5389481EBEC1}"/>
              </a:ext>
            </a:extLst>
          </p:cNvPr>
          <p:cNvCxnSpPr>
            <a:cxnSpLocks/>
          </p:cNvCxnSpPr>
          <p:nvPr/>
        </p:nvCxnSpPr>
        <p:spPr>
          <a:xfrm>
            <a:off x="5849268" y="3188920"/>
            <a:ext cx="0" cy="2171468"/>
          </a:xfrm>
          <a:prstGeom prst="line">
            <a:avLst/>
          </a:prstGeom>
        </p:spPr>
        <p:style>
          <a:lnRef idx="1">
            <a:schemeClr val="dk1"/>
          </a:lnRef>
          <a:fillRef idx="0">
            <a:schemeClr val="dk1"/>
          </a:fillRef>
          <a:effectRef idx="0">
            <a:schemeClr val="dk1"/>
          </a:effectRef>
          <a:fontRef idx="minor">
            <a:schemeClr val="tx1"/>
          </a:fontRef>
        </p:style>
      </p:cxnSp>
      <p:sp>
        <p:nvSpPr>
          <p:cNvPr id="20" name="ZoneTexte 19">
            <a:extLst>
              <a:ext uri="{FF2B5EF4-FFF2-40B4-BE49-F238E27FC236}">
                <a16:creationId xmlns:a16="http://schemas.microsoft.com/office/drawing/2014/main" id="{EC26C872-628E-47D2-B1BD-F86E3A07D092}"/>
              </a:ext>
            </a:extLst>
          </p:cNvPr>
          <p:cNvSpPr txBox="1"/>
          <p:nvPr/>
        </p:nvSpPr>
        <p:spPr>
          <a:xfrm>
            <a:off x="4095930" y="2846911"/>
            <a:ext cx="1025552" cy="253916"/>
          </a:xfrm>
          <a:prstGeom prst="rect">
            <a:avLst/>
          </a:prstGeom>
          <a:noFill/>
        </p:spPr>
        <p:txBody>
          <a:bodyPr wrap="square" numCol="1" rtlCol="0">
            <a:spAutoFit/>
          </a:bodyPr>
          <a:lstStyle/>
          <a:p>
            <a:pPr defTabSz="342900"/>
            <a:r>
              <a:rPr lang="fr-FR" altLang="fr-FR" sz="1050" b="1" u="sng" dirty="0">
                <a:solidFill>
                  <a:prstClr val="black"/>
                </a:solidFill>
                <a:latin typeface="Century Gothic" panose="020B0502020202020204" pitchFamily="34" charset="0"/>
              </a:rPr>
              <a:t>APRÈS-MIDI</a:t>
            </a:r>
          </a:p>
        </p:txBody>
      </p:sp>
      <p:sp>
        <p:nvSpPr>
          <p:cNvPr id="22" name="ZoneTexte 21">
            <a:extLst>
              <a:ext uri="{FF2B5EF4-FFF2-40B4-BE49-F238E27FC236}">
                <a16:creationId xmlns:a16="http://schemas.microsoft.com/office/drawing/2014/main" id="{CDC34E6B-304D-47D7-8AF9-4BC6CF90058B}"/>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3.1 DU LABEL DE L’ETAT</a:t>
            </a:r>
          </a:p>
        </p:txBody>
      </p:sp>
      <p:pic>
        <p:nvPicPr>
          <p:cNvPr id="23" name="Image 22">
            <a:extLst>
              <a:ext uri="{FF2B5EF4-FFF2-40B4-BE49-F238E27FC236}">
                <a16:creationId xmlns:a16="http://schemas.microsoft.com/office/drawing/2014/main" id="{03B935B0-45A8-4588-AD7A-063881508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769" y="2170920"/>
            <a:ext cx="458768" cy="458401"/>
          </a:xfrm>
          <a:prstGeom prst="rect">
            <a:avLst/>
          </a:prstGeom>
        </p:spPr>
      </p:pic>
      <p:sp>
        <p:nvSpPr>
          <p:cNvPr id="21" name="ZoneTexte 20">
            <a:extLst>
              <a:ext uri="{FF2B5EF4-FFF2-40B4-BE49-F238E27FC236}">
                <a16:creationId xmlns:a16="http://schemas.microsoft.com/office/drawing/2014/main" id="{78A7AA0C-AD70-40C2-8F0C-05A35DCC159B}"/>
              </a:ext>
            </a:extLst>
          </p:cNvPr>
          <p:cNvSpPr txBox="1"/>
          <p:nvPr/>
        </p:nvSpPr>
        <p:spPr>
          <a:xfrm>
            <a:off x="2221576" y="2189211"/>
            <a:ext cx="266707" cy="371452"/>
          </a:xfrm>
          <a:prstGeom prst="rect">
            <a:avLst/>
          </a:prstGeom>
          <a:noFill/>
        </p:spPr>
        <p:txBody>
          <a:bodyPr wrap="square" numCol="1" rtlCol="0">
            <a:spAutoFit/>
          </a:bodyPr>
          <a:lstStyle/>
          <a:p>
            <a:r>
              <a:rPr lang="fr-FR" altLang="fr-FR" dirty="0">
                <a:latin typeface="Century Gothic" panose="020B0502020202020204" pitchFamily="34" charset="0"/>
              </a:rPr>
              <a:t>*</a:t>
            </a:r>
            <a:endParaRPr lang="fr-FR" altLang="fr-FR" dirty="0"/>
          </a:p>
        </p:txBody>
      </p:sp>
      <p:sp>
        <p:nvSpPr>
          <p:cNvPr id="24" name="ZoneTexte 23">
            <a:extLst>
              <a:ext uri="{FF2B5EF4-FFF2-40B4-BE49-F238E27FC236}">
                <a16:creationId xmlns:a16="http://schemas.microsoft.com/office/drawing/2014/main" id="{24C43BB9-C1A4-4881-B3DA-136A44C052CB}"/>
              </a:ext>
            </a:extLst>
          </p:cNvPr>
          <p:cNvSpPr txBox="1"/>
          <p:nvPr/>
        </p:nvSpPr>
        <p:spPr>
          <a:xfrm>
            <a:off x="934929" y="5456669"/>
            <a:ext cx="7068425" cy="477054"/>
          </a:xfrm>
          <a:prstGeom prst="rect">
            <a:avLst/>
          </a:prstGeom>
          <a:noFill/>
        </p:spPr>
        <p:txBody>
          <a:bodyPr wrap="square" numCol="1" rtlCol="0">
            <a:spAutoFit/>
          </a:bodyPr>
          <a:lstStyle/>
          <a:p>
            <a:pPr algn="ctr"/>
            <a:r>
              <a:rPr lang="fr-FR" altLang="fr-FR" sz="1400" dirty="0">
                <a:latin typeface="Century Gothic" panose="020B0502020202020204" pitchFamily="34" charset="0"/>
              </a:rPr>
              <a:t>*</a:t>
            </a:r>
            <a:r>
              <a:rPr lang="fr-FR" altLang="fr-FR" sz="1100" b="1" dirty="0">
                <a:latin typeface="Century Gothic" panose="020B0502020202020204" pitchFamily="34" charset="0"/>
              </a:rPr>
              <a:t>Les cours de code sont </a:t>
            </a:r>
            <a:r>
              <a:rPr lang="fr-FR" altLang="fr-FR" sz="1100" b="1" dirty="0">
                <a:solidFill>
                  <a:prstClr val="black"/>
                </a:solidFill>
                <a:latin typeface="Century Gothic" panose="020B0502020202020204" pitchFamily="34" charset="0"/>
              </a:rPr>
              <a:t>dispensés en </a:t>
            </a:r>
            <a:r>
              <a:rPr lang="fr-FR" altLang="fr-FR" sz="1100" b="1" dirty="0" err="1">
                <a:solidFill>
                  <a:prstClr val="black"/>
                </a:solidFill>
                <a:latin typeface="Century Gothic" panose="020B0502020202020204" pitchFamily="34" charset="0"/>
              </a:rPr>
              <a:t>visio</a:t>
            </a:r>
            <a:r>
              <a:rPr lang="fr-FR" altLang="fr-FR" sz="1100" b="1" dirty="0">
                <a:solidFill>
                  <a:prstClr val="black"/>
                </a:solidFill>
                <a:latin typeface="Century Gothic" panose="020B0502020202020204" pitchFamily="34" charset="0"/>
              </a:rPr>
              <a:t> par des enseignants de la conduite et de la sécurité routière titulaires d’une autorisation d’enseigner en cours de validité. </a:t>
            </a:r>
            <a:endParaRPr lang="fr-FR" altLang="fr-FR" sz="1400" b="1" dirty="0">
              <a:latin typeface="Century Gothic" panose="020B0502020202020204" pitchFamily="34" charset="0"/>
            </a:endParaRPr>
          </a:p>
        </p:txBody>
      </p:sp>
    </p:spTree>
    <p:extLst>
      <p:ext uri="{BB962C8B-B14F-4D97-AF65-F5344CB8AC3E}">
        <p14:creationId xmlns:p14="http://schemas.microsoft.com/office/powerpoint/2010/main" val="3010548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iangle rectangle 11">
            <a:extLst>
              <a:ext uri="{FF2B5EF4-FFF2-40B4-BE49-F238E27FC236}">
                <a16:creationId xmlns:a16="http://schemas.microsoft.com/office/drawing/2014/main" id="{C85A922B-E031-4157-AD72-F60519EDF947}"/>
              </a:ext>
            </a:extLst>
          </p:cNvPr>
          <p:cNvSpPr/>
          <p:nvPr/>
        </p:nvSpPr>
        <p:spPr>
          <a:xfrm>
            <a:off x="302003" y="1712017"/>
            <a:ext cx="7088697" cy="4723002"/>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p>
        </p:txBody>
      </p:sp>
      <p:pic>
        <p:nvPicPr>
          <p:cNvPr id="5" name="Image 4">
            <a:extLst>
              <a:ext uri="{FF2B5EF4-FFF2-40B4-BE49-F238E27FC236}">
                <a16:creationId xmlns:a16="http://schemas.microsoft.com/office/drawing/2014/main" id="{C2D01FC6-93D9-477C-BF7F-E25D710BE3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9002" y="5306980"/>
            <a:ext cx="2658231" cy="1098958"/>
          </a:xfrm>
          <a:prstGeom prst="rect">
            <a:avLst/>
          </a:prstGeom>
        </p:spPr>
      </p:pic>
      <p:pic>
        <p:nvPicPr>
          <p:cNvPr id="7" name="Image 6">
            <a:extLst>
              <a:ext uri="{FF2B5EF4-FFF2-40B4-BE49-F238E27FC236}">
                <a16:creationId xmlns:a16="http://schemas.microsoft.com/office/drawing/2014/main" id="{150074D5-46F1-477F-963E-D8FA482D53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370" y="5146646"/>
            <a:ext cx="1261774" cy="1261774"/>
          </a:xfrm>
          <a:prstGeom prst="rect">
            <a:avLst/>
          </a:prstGeom>
        </p:spPr>
      </p:pic>
      <p:pic>
        <p:nvPicPr>
          <p:cNvPr id="9" name="Image 8">
            <a:extLst>
              <a:ext uri="{FF2B5EF4-FFF2-40B4-BE49-F238E27FC236}">
                <a16:creationId xmlns:a16="http://schemas.microsoft.com/office/drawing/2014/main" id="{9F7DAA05-EC58-40D1-80B6-961DC4E25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494" y="5084392"/>
            <a:ext cx="1350627" cy="1350627"/>
          </a:xfrm>
          <a:prstGeom prst="rect">
            <a:avLst/>
          </a:prstGeom>
        </p:spPr>
      </p:pic>
      <p:sp>
        <p:nvSpPr>
          <p:cNvPr id="8" name="ZoneTexte 7">
            <a:extLst>
              <a:ext uri="{FF2B5EF4-FFF2-40B4-BE49-F238E27FC236}">
                <a16:creationId xmlns:a16="http://schemas.microsoft.com/office/drawing/2014/main" id="{A3164A40-5E09-4285-B6EB-706FA8A98868}"/>
              </a:ext>
            </a:extLst>
          </p:cNvPr>
          <p:cNvSpPr txBox="1"/>
          <p:nvPr/>
        </p:nvSpPr>
        <p:spPr>
          <a:xfrm>
            <a:off x="6258757" y="6518517"/>
            <a:ext cx="2698806"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1.5, 2.4 et 7.4 DU LABEL DE L’ETAT</a:t>
            </a:r>
          </a:p>
        </p:txBody>
      </p:sp>
      <p:sp>
        <p:nvSpPr>
          <p:cNvPr id="10" name="ZoneTexte 9">
            <a:extLst>
              <a:ext uri="{FF2B5EF4-FFF2-40B4-BE49-F238E27FC236}">
                <a16:creationId xmlns:a16="http://schemas.microsoft.com/office/drawing/2014/main" id="{F38AAFC2-1197-4552-9328-078E2FECCA68}"/>
              </a:ext>
            </a:extLst>
          </p:cNvPr>
          <p:cNvSpPr txBox="1"/>
          <p:nvPr/>
        </p:nvSpPr>
        <p:spPr>
          <a:xfrm>
            <a:off x="1828801" y="616067"/>
            <a:ext cx="6610524" cy="4370427"/>
          </a:xfrm>
          <a:prstGeom prst="rect">
            <a:avLst/>
          </a:prstGeom>
          <a:noFill/>
          <a:ln w="9525">
            <a:solidFill>
              <a:schemeClr val="tx1"/>
            </a:solidFill>
          </a:ln>
        </p:spPr>
        <p:txBody>
          <a:bodyPr wrap="square" numCol="1" rtlCol="0">
            <a:spAutoFit/>
          </a:bodyPr>
          <a:lstStyle/>
          <a:p>
            <a:pPr algn="just"/>
            <a:r>
              <a:rPr lang="fr-FR" altLang="fr-FR" dirty="0">
                <a:latin typeface="Century Gothic" panose="020B0502020202020204" pitchFamily="34" charset="0"/>
              </a:rPr>
              <a:t>Nous pouvons vous remettre, sur simple demande, les éléments suivants :</a:t>
            </a:r>
          </a:p>
          <a:p>
            <a:pPr algn="just"/>
            <a:endParaRPr lang="fr-FR" altLang="fr-FR" dirty="0">
              <a:latin typeface="Century Gothic" panose="020B0502020202020204" pitchFamily="34" charset="0"/>
            </a:endParaRPr>
          </a:p>
          <a:p>
            <a:pPr marL="285750" indent="-285750">
              <a:buFontTx/>
              <a:buChar char="-"/>
            </a:pPr>
            <a:r>
              <a:rPr lang="fr-FR" altLang="fr-FR" sz="1600" dirty="0">
                <a:latin typeface="Century Gothic" panose="020B0502020202020204" pitchFamily="34" charset="0"/>
              </a:rPr>
              <a:t>Une copie du règlement intérieur</a:t>
            </a:r>
          </a:p>
          <a:p>
            <a:pPr marL="285750" indent="-285750">
              <a:buFontTx/>
              <a:buChar char="-"/>
            </a:pPr>
            <a:r>
              <a:rPr lang="fr-FR" altLang="fr-FR" sz="1600" dirty="0">
                <a:latin typeface="Century Gothic" panose="020B0502020202020204" pitchFamily="34" charset="0"/>
              </a:rPr>
              <a:t>Le bilan annuel de nos résultats &amp; taux de réussite par formation </a:t>
            </a:r>
          </a:p>
          <a:p>
            <a:pPr marL="285750" indent="-285750">
              <a:buFontTx/>
              <a:buChar char="-"/>
            </a:pPr>
            <a:r>
              <a:rPr lang="fr-FR" altLang="fr-FR" sz="1600" dirty="0">
                <a:latin typeface="Century Gothic" panose="020B0502020202020204" pitchFamily="34" charset="0"/>
              </a:rPr>
              <a:t>Le nombre moyen d'heures de formation correspondant aux taux de réussite en première et en deuxième présentation.</a:t>
            </a:r>
          </a:p>
          <a:p>
            <a:pPr marL="285750" indent="-285750">
              <a:buFontTx/>
              <a:buChar char="-"/>
            </a:pPr>
            <a:r>
              <a:rPr lang="fr-FR" altLang="fr-FR" sz="1600" dirty="0">
                <a:latin typeface="Century Gothic" panose="020B0502020202020204" pitchFamily="34" charset="0"/>
              </a:rPr>
              <a:t>Une synthèse des résultats des questionnaires de satisfaction</a:t>
            </a:r>
          </a:p>
          <a:p>
            <a:pPr marL="285750" indent="-285750">
              <a:buFontTx/>
              <a:buChar char="-"/>
            </a:pPr>
            <a:r>
              <a:rPr lang="fr-FR" altLang="fr-FR" sz="1600" dirty="0">
                <a:latin typeface="Century Gothic" panose="020B0502020202020204" pitchFamily="34" charset="0"/>
              </a:rPr>
              <a:t>Liste des prestations adaptées au public en situation de handicap que nous proposons ainsi que leurs modalités d’accueil, ou à défaut, liste d’auto-écoles spécialisées qui seront en mesure de vous accueillir.</a:t>
            </a:r>
          </a:p>
          <a:p>
            <a:endParaRPr lang="fr-FR" altLang="fr-FR" sz="1600" dirty="0">
              <a:latin typeface="Century Gothic" panose="020B0502020202020204" pitchFamily="34" charset="0"/>
            </a:endParaRPr>
          </a:p>
          <a:p>
            <a:r>
              <a:rPr lang="fr-FR" altLang="fr-FR" sz="1600" dirty="0">
                <a:latin typeface="Century Gothic" panose="020B0502020202020204" pitchFamily="34" charset="0"/>
              </a:rPr>
              <a:t>Toute réclamation, fera l’objet d’une notification écrite à CER envoyée avec accusé de réception. Une réponse est apportée dans un délai de 7 jours ouvrés.</a:t>
            </a:r>
          </a:p>
        </p:txBody>
      </p:sp>
      <p:pic>
        <p:nvPicPr>
          <p:cNvPr id="1026" name="Picture 2">
            <a:extLst>
              <a:ext uri="{FF2B5EF4-FFF2-40B4-BE49-F238E27FC236}">
                <a16:creationId xmlns:a16="http://schemas.microsoft.com/office/drawing/2014/main" id="{D643F29C-DF8A-4E30-A057-43E01C9B02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6530" y="5506657"/>
            <a:ext cx="1585467" cy="81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60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5BC02E-B69F-4DD4-BA53-5F30850E0A44}"/>
              </a:ext>
            </a:extLst>
          </p:cNvPr>
          <p:cNvSpPr/>
          <p:nvPr/>
        </p:nvSpPr>
        <p:spPr>
          <a:xfrm>
            <a:off x="0" y="0"/>
            <a:ext cx="9144000" cy="6858000"/>
          </a:xfrm>
          <a:prstGeom prst="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fr-FR" altLang="fr-FR">
              <a:latin typeface="Century Gothic" panose="020B0502020202020204" pitchFamily="34" charset="0"/>
            </a:endParaRPr>
          </a:p>
        </p:txBody>
      </p:sp>
      <p:pic>
        <p:nvPicPr>
          <p:cNvPr id="7" name="Image 6">
            <a:extLst>
              <a:ext uri="{FF2B5EF4-FFF2-40B4-BE49-F238E27FC236}">
                <a16:creationId xmlns:a16="http://schemas.microsoft.com/office/drawing/2014/main" id="{0D22943B-A0A1-441E-8F7F-675DDBA96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990" y="5796951"/>
            <a:ext cx="2423856" cy="806793"/>
          </a:xfrm>
          <a:prstGeom prst="rect">
            <a:avLst/>
          </a:prstGeom>
        </p:spPr>
      </p:pic>
      <p:sp>
        <p:nvSpPr>
          <p:cNvPr id="6" name="ZoneTexte 5">
            <a:extLst>
              <a:ext uri="{FF2B5EF4-FFF2-40B4-BE49-F238E27FC236}">
                <a16:creationId xmlns:a16="http://schemas.microsoft.com/office/drawing/2014/main" id="{99EEF474-66E7-46E3-8015-8B684784445A}"/>
              </a:ext>
            </a:extLst>
          </p:cNvPr>
          <p:cNvSpPr txBox="1"/>
          <p:nvPr/>
        </p:nvSpPr>
        <p:spPr>
          <a:xfrm>
            <a:off x="1914165" y="1200150"/>
            <a:ext cx="5391510" cy="3139321"/>
          </a:xfrm>
          <a:prstGeom prst="rect">
            <a:avLst/>
          </a:prstGeom>
          <a:noFill/>
          <a:ln w="6350">
            <a:noFill/>
          </a:ln>
        </p:spPr>
        <p:txBody>
          <a:bodyPr wrap="square" numCol="1" rtlCol="0">
            <a:spAutoFit/>
          </a:bodyPr>
          <a:lstStyle/>
          <a:p>
            <a:pPr algn="ctr"/>
            <a:r>
              <a:rPr lang="fr-FR" altLang="fr-FR" sz="3200" dirty="0">
                <a:solidFill>
                  <a:schemeClr val="bg1"/>
                </a:solidFill>
                <a:latin typeface="Century Gothic" panose="020B0502020202020204" pitchFamily="34" charset="0"/>
              </a:rPr>
              <a:t>CONTACT</a:t>
            </a:r>
          </a:p>
          <a:p>
            <a:pPr algn="ctr"/>
            <a:endParaRPr lang="fr-FR" altLang="fr-FR" sz="3600" dirty="0">
              <a:solidFill>
                <a:schemeClr val="bg1"/>
              </a:solidFill>
              <a:latin typeface="Century Gothic" panose="020B0502020202020204" pitchFamily="34" charset="0"/>
            </a:endParaRPr>
          </a:p>
          <a:p>
            <a:pPr algn="ctr"/>
            <a:r>
              <a:rPr lang="fr-FR" altLang="fr-FR" sz="3600" b="1" dirty="0">
                <a:solidFill>
                  <a:schemeClr val="bg1"/>
                </a:solidFill>
                <a:latin typeface="Century Gothic" panose="020B0502020202020204" pitchFamily="34" charset="0"/>
              </a:rPr>
              <a:t>CER MAHE</a:t>
            </a:r>
          </a:p>
          <a:p>
            <a:pPr algn="ctr"/>
            <a:r>
              <a:rPr lang="fr-FR" altLang="fr-FR" dirty="0">
                <a:solidFill>
                  <a:schemeClr val="bg1"/>
                </a:solidFill>
                <a:latin typeface="Century Gothic" panose="020B0502020202020204" pitchFamily="34" charset="0"/>
              </a:rPr>
              <a:t>14 Place St Michel 29300</a:t>
            </a:r>
          </a:p>
          <a:p>
            <a:pPr algn="ctr"/>
            <a:r>
              <a:rPr lang="fr-FR" altLang="fr-FR" dirty="0">
                <a:solidFill>
                  <a:schemeClr val="bg1"/>
                </a:solidFill>
                <a:latin typeface="Century Gothic" panose="020B0502020202020204" pitchFamily="34" charset="0"/>
              </a:rPr>
              <a:t>QUIMPERLE</a:t>
            </a:r>
          </a:p>
          <a:p>
            <a:pPr algn="ctr"/>
            <a:r>
              <a:rPr lang="fr-FR" altLang="fr-FR" dirty="0">
                <a:solidFill>
                  <a:schemeClr val="bg1"/>
                </a:solidFill>
                <a:latin typeface="Century Gothic" panose="020B0502020202020204" pitchFamily="34" charset="0"/>
              </a:rPr>
              <a:t>autoecole.mahe.lu@gmail.com</a:t>
            </a:r>
          </a:p>
          <a:p>
            <a:pPr algn="ctr"/>
            <a:r>
              <a:rPr lang="fr-FR" altLang="fr-FR" dirty="0">
                <a:solidFill>
                  <a:schemeClr val="bg1"/>
                </a:solidFill>
                <a:latin typeface="Century Gothic" panose="020B0502020202020204" pitchFamily="34" charset="0"/>
              </a:rPr>
              <a:t>02.98.96.02.79</a:t>
            </a:r>
          </a:p>
          <a:p>
            <a:pPr algn="ctr"/>
            <a:endParaRPr lang="fr-FR" altLang="fr-FR" dirty="0">
              <a:solidFill>
                <a:schemeClr val="bg1"/>
              </a:solidFill>
              <a:latin typeface="Century Gothic" panose="020B0502020202020204" pitchFamily="34" charset="0"/>
            </a:endParaRPr>
          </a:p>
        </p:txBody>
      </p:sp>
      <p:cxnSp>
        <p:nvCxnSpPr>
          <p:cNvPr id="3" name="Connecteur droit 2"/>
          <p:cNvCxnSpPr/>
          <p:nvPr/>
        </p:nvCxnSpPr>
        <p:spPr>
          <a:xfrm flipV="1">
            <a:off x="1743075" y="923313"/>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1743075" y="4392860"/>
            <a:ext cx="54673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9EEF474-66E7-46E3-8015-8B684784445A}"/>
              </a:ext>
            </a:extLst>
          </p:cNvPr>
          <p:cNvSpPr txBox="1"/>
          <p:nvPr/>
        </p:nvSpPr>
        <p:spPr>
          <a:xfrm>
            <a:off x="264313" y="6141624"/>
            <a:ext cx="3658151" cy="319190"/>
          </a:xfrm>
          <a:prstGeom prst="rect">
            <a:avLst/>
          </a:prstGeom>
          <a:noFill/>
          <a:ln w="6350">
            <a:solidFill>
              <a:schemeClr val="bg1"/>
            </a:solidFill>
          </a:ln>
        </p:spPr>
        <p:txBody>
          <a:bodyPr wrap="square" numCol="1" rtlCol="0">
            <a:spAutoFit/>
          </a:bodyPr>
          <a:lstStyle/>
          <a:p>
            <a:r>
              <a:rPr lang="fr-FR" altLang="fr-FR" sz="1400" dirty="0">
                <a:solidFill>
                  <a:schemeClr val="bg1"/>
                </a:solidFill>
                <a:latin typeface="Century Gothic" panose="020B0502020202020204" pitchFamily="34" charset="0"/>
              </a:rPr>
              <a:t>N° D’AGRÉMENT : E2302900010</a:t>
            </a:r>
          </a:p>
        </p:txBody>
      </p:sp>
      <p:sp>
        <p:nvSpPr>
          <p:cNvPr id="10" name="ZoneTexte 9">
            <a:extLst>
              <a:ext uri="{FF2B5EF4-FFF2-40B4-BE49-F238E27FC236}">
                <a16:creationId xmlns:a16="http://schemas.microsoft.com/office/drawing/2014/main" id="{95521347-69B4-458B-B5A4-E432037B9397}"/>
              </a:ext>
            </a:extLst>
          </p:cNvPr>
          <p:cNvSpPr txBox="1"/>
          <p:nvPr/>
        </p:nvSpPr>
        <p:spPr>
          <a:xfrm>
            <a:off x="229694" y="4872239"/>
            <a:ext cx="6358566" cy="830997"/>
          </a:xfrm>
          <a:prstGeom prst="rect">
            <a:avLst/>
          </a:prstGeom>
          <a:noFill/>
          <a:ln w="6350">
            <a:noFill/>
          </a:ln>
        </p:spPr>
        <p:txBody>
          <a:bodyPr wrap="square" numCol="1" rtlCol="0">
            <a:spAutoFit/>
          </a:bodyPr>
          <a:lstStyle/>
          <a:p>
            <a:r>
              <a:rPr lang="fr-FR" altLang="fr-FR" sz="1600" dirty="0">
                <a:solidFill>
                  <a:schemeClr val="bg1"/>
                </a:solidFill>
                <a:latin typeface="Century Gothic" panose="020B0502020202020204" pitchFamily="34" charset="0"/>
              </a:rPr>
              <a:t>Pour tout renseignement, notre agence vous accueille: </a:t>
            </a:r>
          </a:p>
          <a:p>
            <a:r>
              <a:rPr lang="fr-FR" altLang="fr-FR" sz="1600" dirty="0">
                <a:solidFill>
                  <a:schemeClr val="bg1"/>
                </a:solidFill>
                <a:latin typeface="Century Gothic" panose="020B0502020202020204" pitchFamily="34" charset="0"/>
              </a:rPr>
              <a:t>Les mardi, mercredi et vendredi de 14h à 19h</a:t>
            </a:r>
          </a:p>
          <a:p>
            <a:r>
              <a:rPr lang="fr-FR" altLang="fr-FR" sz="1600" dirty="0">
                <a:solidFill>
                  <a:schemeClr val="bg1"/>
                </a:solidFill>
                <a:latin typeface="Century Gothic" panose="020B0502020202020204" pitchFamily="34" charset="0"/>
              </a:rPr>
              <a:t>Les samedis de 11h à 13h</a:t>
            </a:r>
            <a:endParaRPr lang="fr-FR" altLang="fr-FR" sz="1400" dirty="0">
              <a:latin typeface="Century Gothic" panose="020B0502020202020204" pitchFamily="34" charset="0"/>
            </a:endParaRPr>
          </a:p>
        </p:txBody>
      </p:sp>
    </p:spTree>
    <p:extLst>
      <p:ext uri="{BB962C8B-B14F-4D97-AF65-F5344CB8AC3E}">
        <p14:creationId xmlns:p14="http://schemas.microsoft.com/office/powerpoint/2010/main" val="10798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 y="1571625"/>
            <a:ext cx="4271373" cy="4604357"/>
          </a:xfr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299" r="3592"/>
          <a:stretch/>
        </p:blipFill>
        <p:spPr>
          <a:xfrm>
            <a:off x="4471307" y="1571625"/>
            <a:ext cx="4305300" cy="4246245"/>
          </a:xfrm>
          <a:prstGeom prst="rect">
            <a:avLst/>
          </a:prstGeom>
        </p:spPr>
      </p:pic>
      <p:sp>
        <p:nvSpPr>
          <p:cNvPr id="7" name="Titre 5">
            <a:extLst>
              <a:ext uri="{FF2B5EF4-FFF2-40B4-BE49-F238E27FC236}">
                <a16:creationId xmlns:a16="http://schemas.microsoft.com/office/drawing/2014/main" id="{5D80902E-74F1-48C5-B57E-3415F897A21B}"/>
              </a:ext>
            </a:extLst>
          </p:cNvPr>
          <p:cNvSpPr txBox="1">
            <a:spLocks/>
          </p:cNvSpPr>
          <p:nvPr/>
        </p:nvSpPr>
        <p:spPr>
          <a:xfrm>
            <a:off x="510516" y="561284"/>
            <a:ext cx="7886700" cy="995915"/>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r>
              <a:rPr lang="fr-FR" altLang="fr-FR" u="sng">
                <a:latin typeface="Century Gothic" panose="020B0502020202020204" pitchFamily="34" charset="0"/>
              </a:rPr>
              <a:t>CER RÉSEAU</a:t>
            </a:r>
            <a:endParaRPr lang="fr-FR" altLang="fr-FR" u="sng" dirty="0">
              <a:latin typeface="Century Gothic" panose="020B0502020202020204" pitchFamily="34" charset="0"/>
            </a:endParaRPr>
          </a:p>
        </p:txBody>
      </p:sp>
    </p:spTree>
    <p:extLst>
      <p:ext uri="{BB962C8B-B14F-4D97-AF65-F5344CB8AC3E}">
        <p14:creationId xmlns:p14="http://schemas.microsoft.com/office/powerpoint/2010/main" val="3869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FECFC7B-8263-4275-85A8-A6F659AE6070}"/>
              </a:ext>
            </a:extLst>
          </p:cNvPr>
          <p:cNvSpPr txBox="1">
            <a:spLocks/>
          </p:cNvSpPr>
          <p:nvPr/>
        </p:nvSpPr>
        <p:spPr>
          <a:xfrm>
            <a:off x="401768" y="401738"/>
            <a:ext cx="8610600" cy="1162303"/>
          </a:xfrm>
          <a:prstGeom prst="rect">
            <a:avLst/>
          </a:prstGeom>
        </p:spPr>
        <p:txBody>
          <a:bodyPr vert="horz" lIns="91440" tIns="45720" rIns="91440" bIns="45720" numCol="1" rtlCol="0" anchor="ctr">
            <a:normAutofit/>
          </a:bodyPr>
          <a:lstStyle>
            <a:lvl1pPr algn="ctr" defTabSz="914400" rtl="0" eaLnBrk="1" latinLnBrk="0" hangingPunct="1">
              <a:lnSpc>
                <a:spcPct val="90000"/>
              </a:lnSpc>
              <a:spcBef>
                <a:spcPct val="0"/>
              </a:spcBef>
              <a:buNone/>
              <a:defRPr sz="4000" kern="1200" cap="all" baseline="0">
                <a:solidFill>
                  <a:srgbClr val="D0363B"/>
                </a:solidFill>
                <a:latin typeface="+mj-lt"/>
                <a:ea typeface="+mj-ea"/>
                <a:cs typeface="+mj-cs"/>
              </a:defRPr>
            </a:lvl1pPr>
          </a:lstStyle>
          <a:p>
            <a:pPr marL="0" marR="0" lvl="0" indent="0" algn="ctr" defTabSz="914400" rtl="0" eaLnBrk="1" latinLnBrk="0" hangingPunct="1">
              <a:lnSpc>
                <a:spcPct val="90000"/>
              </a:lnSpc>
              <a:spcBef>
                <a:spcPct val="0"/>
              </a:spcBef>
              <a:spcAft>
                <a:spcPts val="0"/>
              </a:spcAft>
              <a:buClrTx/>
              <a:buSzTx/>
              <a:buFontTx/>
              <a:buNone/>
              <a:tabLst/>
              <a:defRPr/>
            </a:pPr>
            <a:r>
              <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rPr>
              <a:t>L’ÉQUIPE du CER </a:t>
            </a:r>
            <a:r>
              <a:rPr lang="fr-FR" altLang="fr-FR" sz="3600" u="sng" dirty="0">
                <a:latin typeface="Century Gothic" panose="020B0502020202020204" pitchFamily="34" charset="0"/>
              </a:rPr>
              <a:t>MAHE</a:t>
            </a:r>
            <a:endParaRPr kumimoji="0" lang="fr-FR" altLang="fr-FR" sz="3600" b="0" i="0" u="sng" strike="noStrike" kern="1200" cap="all" spc="0" normalizeH="0" baseline="0" noProof="0" dirty="0">
              <a:ln>
                <a:noFill/>
              </a:ln>
              <a:solidFill>
                <a:srgbClr val="D0363B"/>
              </a:solidFill>
              <a:effectLst/>
              <a:uLnTx/>
              <a:uFillTx/>
              <a:latin typeface="Century Gothic" panose="020B0502020202020204" pitchFamily="34" charset="0"/>
            </a:endParaRPr>
          </a:p>
        </p:txBody>
      </p:sp>
      <p:sp>
        <p:nvSpPr>
          <p:cNvPr id="7" name="ZoneTexte 6">
            <a:extLst>
              <a:ext uri="{FF2B5EF4-FFF2-40B4-BE49-F238E27FC236}">
                <a16:creationId xmlns:a16="http://schemas.microsoft.com/office/drawing/2014/main" id="{2F068287-13BF-440F-A119-CE2A081FB221}"/>
              </a:ext>
            </a:extLst>
          </p:cNvPr>
          <p:cNvSpPr txBox="1"/>
          <p:nvPr/>
        </p:nvSpPr>
        <p:spPr>
          <a:xfrm>
            <a:off x="401767" y="1599252"/>
            <a:ext cx="4676260" cy="307777"/>
          </a:xfrm>
          <a:prstGeom prst="rect">
            <a:avLst/>
          </a:prstGeom>
          <a:noFill/>
        </p:spPr>
        <p:txBody>
          <a:bodyPr wrap="square" numCol="1" rtlCol="0">
            <a:spAutoFit/>
          </a:bodyPr>
          <a:lstStyle/>
          <a:p>
            <a:pPr marL="0" marR="0" lvl="0" indent="0"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CHARGÉ(E) DES RELATIONS AVEC LES ÉLÈVES</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2629F819-F1E7-4BE1-AC3B-B760A5A69BD5}"/>
              </a:ext>
            </a:extLst>
          </p:cNvPr>
          <p:cNvSpPr/>
          <p:nvPr/>
        </p:nvSpPr>
        <p:spPr>
          <a:xfrm>
            <a:off x="4982173" y="1993866"/>
            <a:ext cx="1667730" cy="1068879"/>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Lucas MAHE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B, B78</a:t>
            </a:r>
          </a:p>
          <a:p>
            <a:pPr marL="171450" marR="0" lvl="0" indent="-171450" algn="ctr" defTabSz="457200" rtl="0" eaLnBrk="1" latinLnBrk="0" hangingPunct="1">
              <a:lnSpc>
                <a:spcPct val="100000"/>
              </a:lnSpc>
              <a:spcBef>
                <a:spcPts val="0"/>
              </a:spcBef>
              <a:spcAft>
                <a:spcPts val="0"/>
              </a:spcAft>
              <a:buClrTx/>
              <a:buSzTx/>
              <a:buFontTx/>
              <a:buChar char="-"/>
              <a:tabLst/>
              <a:defRPr/>
            </a:pPr>
            <a:r>
              <a:rPr lang="fr-FR" altLang="fr-FR" sz="800" dirty="0">
                <a:solidFill>
                  <a:prstClr val="black"/>
                </a:solidFill>
                <a:latin typeface="Century Gothic" panose="020B0502020202020204" pitchFamily="34" charset="0"/>
              </a:rPr>
              <a:t>B96, BE</a:t>
            </a:r>
          </a:p>
          <a:p>
            <a:pPr marL="171450" marR="0" lvl="0" indent="-171450" algn="ctr" defTabSz="457200" rtl="0" eaLnBrk="1" latinLnBrk="0" hangingPunct="1">
              <a:lnSpc>
                <a:spcPct val="100000"/>
              </a:lnSpc>
              <a:spcBef>
                <a:spcPts val="0"/>
              </a:spcBef>
              <a:spcAft>
                <a:spcPts val="0"/>
              </a:spcAft>
              <a:buClrTx/>
              <a:buSzTx/>
              <a:buFontTx/>
              <a:buChar char="-"/>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AM, A1, A2, A</a:t>
            </a:r>
          </a:p>
          <a:p>
            <a:pPr marL="171450" marR="0" lvl="0" indent="-171450" algn="ctr" defTabSz="457200" rtl="0" eaLnBrk="1" latinLnBrk="0" hangingPunct="1">
              <a:lnSpc>
                <a:spcPct val="100000"/>
              </a:lnSpc>
              <a:spcBef>
                <a:spcPts val="0"/>
              </a:spcBef>
              <a:spcAft>
                <a:spcPts val="0"/>
              </a:spcAft>
              <a:buClrTx/>
              <a:buSzTx/>
              <a:buFontTx/>
              <a:buChar char="-"/>
              <a:tabLst/>
              <a:defRPr/>
            </a:pPr>
            <a:r>
              <a:rPr lang="fr-FR" altLang="fr-FR" sz="800" dirty="0">
                <a:solidFill>
                  <a:prstClr val="black"/>
                </a:solidFill>
                <a:latin typeface="Century Gothic" panose="020B0502020202020204" pitchFamily="34" charset="0"/>
              </a:rPr>
              <a:t>Bateau (côtier)</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-Autorisation N°: A2102900120</a:t>
            </a:r>
          </a:p>
        </p:txBody>
      </p:sp>
      <p:sp>
        <p:nvSpPr>
          <p:cNvPr id="27" name="Rectangle : coins arrondis 26">
            <a:extLst>
              <a:ext uri="{FF2B5EF4-FFF2-40B4-BE49-F238E27FC236}">
                <a16:creationId xmlns:a16="http://schemas.microsoft.com/office/drawing/2014/main" id="{94824F2B-C0F3-482C-A4FC-676630DFB380}"/>
              </a:ext>
            </a:extLst>
          </p:cNvPr>
          <p:cNvSpPr/>
          <p:nvPr/>
        </p:nvSpPr>
        <p:spPr>
          <a:xfrm>
            <a:off x="594515" y="1947985"/>
            <a:ext cx="2353215" cy="479726"/>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Christelle</a:t>
            </a: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GILLARD</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28" name="Rectangle 27">
            <a:extLst>
              <a:ext uri="{FF2B5EF4-FFF2-40B4-BE49-F238E27FC236}">
                <a16:creationId xmlns:a16="http://schemas.microsoft.com/office/drawing/2014/main" id="{69B04605-F50B-440B-AFDE-760586AFD37E}"/>
              </a:ext>
            </a:extLst>
          </p:cNvPr>
          <p:cNvSpPr/>
          <p:nvPr/>
        </p:nvSpPr>
        <p:spPr>
          <a:xfrm>
            <a:off x="3018248" y="1971187"/>
            <a:ext cx="411207" cy="421822"/>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29" name="Image 28">
            <a:extLst>
              <a:ext uri="{FF2B5EF4-FFF2-40B4-BE49-F238E27FC236}">
                <a16:creationId xmlns:a16="http://schemas.microsoft.com/office/drawing/2014/main" id="{71780710-533A-4F19-BCDE-0E6011A900E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021710" y="1960928"/>
            <a:ext cx="454317" cy="488403"/>
          </a:xfrm>
          <a:prstGeom prst="rect">
            <a:avLst/>
          </a:prstGeom>
        </p:spPr>
      </p:pic>
      <p:sp>
        <p:nvSpPr>
          <p:cNvPr id="37" name="Rectangle : coins arrondis 36">
            <a:extLst>
              <a:ext uri="{FF2B5EF4-FFF2-40B4-BE49-F238E27FC236}">
                <a16:creationId xmlns:a16="http://schemas.microsoft.com/office/drawing/2014/main" id="{6A5797A3-75DD-4954-A57A-CAD0657296A7}"/>
              </a:ext>
            </a:extLst>
          </p:cNvPr>
          <p:cNvSpPr/>
          <p:nvPr/>
        </p:nvSpPr>
        <p:spPr>
          <a:xfrm rot="176932">
            <a:off x="7234256" y="1441256"/>
            <a:ext cx="1516945" cy="792772"/>
          </a:xfrm>
          <a:prstGeom prst="roundRect">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8" name="Triangle isocèle 37">
            <a:extLst>
              <a:ext uri="{FF2B5EF4-FFF2-40B4-BE49-F238E27FC236}">
                <a16:creationId xmlns:a16="http://schemas.microsoft.com/office/drawing/2014/main" id="{503C6553-1B32-444B-9C6C-A11CF10BB974}"/>
              </a:ext>
            </a:extLst>
          </p:cNvPr>
          <p:cNvSpPr/>
          <p:nvPr/>
        </p:nvSpPr>
        <p:spPr>
          <a:xfrm rot="11417491">
            <a:off x="7293659" y="2142524"/>
            <a:ext cx="487949" cy="343985"/>
          </a:xfrm>
          <a:prstGeom prst="triangle">
            <a:avLst/>
          </a:prstGeom>
          <a:solidFill>
            <a:srgbClr val="D0363B"/>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9" name="ZoneTexte 38">
            <a:extLst>
              <a:ext uri="{FF2B5EF4-FFF2-40B4-BE49-F238E27FC236}">
                <a16:creationId xmlns:a16="http://schemas.microsoft.com/office/drawing/2014/main" id="{80213929-9A65-479B-A7F8-28E1CE5AAC1C}"/>
              </a:ext>
            </a:extLst>
          </p:cNvPr>
          <p:cNvSpPr txBox="1"/>
          <p:nvPr/>
        </p:nvSpPr>
        <p:spPr>
          <a:xfrm rot="186132">
            <a:off x="7613271" y="1511194"/>
            <a:ext cx="1120134" cy="67710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ENJOY</a:t>
            </a:r>
            <a:b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rPr>
              <a:t>DRIVING</a:t>
            </a:r>
            <a:b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rPr>
            </a:br>
            <a:r>
              <a:rPr kumimoji="0" lang="fr-FR" altLang="fr-FR" sz="600" b="0" i="0" u="none" strike="noStrike" kern="1200" cap="none" spc="0" normalizeH="0" baseline="0" noProof="0" dirty="0">
                <a:ln>
                  <a:noFill/>
                </a:ln>
                <a:solidFill>
                  <a:prstClr val="white"/>
                </a:solidFill>
                <a:effectLst/>
                <a:uLnTx/>
                <a:uFillTx/>
                <a:latin typeface="Century Gothic" panose="020B0502020202020204" pitchFamily="34" charset="0"/>
              </a:rPr>
              <a:t>*LE PLAISIR DE CONDUIRE</a:t>
            </a:r>
          </a:p>
        </p:txBody>
      </p:sp>
      <p:sp>
        <p:nvSpPr>
          <p:cNvPr id="40" name="ZoneTexte 39">
            <a:extLst>
              <a:ext uri="{FF2B5EF4-FFF2-40B4-BE49-F238E27FC236}">
                <a16:creationId xmlns:a16="http://schemas.microsoft.com/office/drawing/2014/main" id="{A36AD38C-EFDB-4DC4-8A15-4FE2B1624C8C}"/>
              </a:ext>
            </a:extLst>
          </p:cNvPr>
          <p:cNvSpPr txBox="1"/>
          <p:nvPr/>
        </p:nvSpPr>
        <p:spPr>
          <a:xfrm>
            <a:off x="7353866" y="1480422"/>
            <a:ext cx="480147" cy="584775"/>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3200" b="1" i="0" u="none" strike="noStrike" kern="1200" cap="none" spc="0" normalizeH="0" baseline="0" noProof="0" dirty="0">
                <a:ln>
                  <a:noFill/>
                </a:ln>
                <a:solidFill>
                  <a:prstClr val="white"/>
                </a:solidFill>
                <a:effectLst/>
                <a:uLnTx/>
                <a:uFillTx/>
                <a:latin typeface="Century Gothic" panose="020B0502020202020204" pitchFamily="34" charset="0"/>
              </a:rPr>
              <a:t>#</a:t>
            </a:r>
            <a:endParaRPr kumimoji="0" lang="fr-FR" altLang="fr-FR" sz="32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1" name="ZoneTexte 20">
            <a:extLst>
              <a:ext uri="{FF2B5EF4-FFF2-40B4-BE49-F238E27FC236}">
                <a16:creationId xmlns:a16="http://schemas.microsoft.com/office/drawing/2014/main" id="{FC90ED47-F1CB-49E5-9667-6C2C6DD5D382}"/>
              </a:ext>
            </a:extLst>
          </p:cNvPr>
          <p:cNvSpPr txBox="1"/>
          <p:nvPr/>
        </p:nvSpPr>
        <p:spPr>
          <a:xfrm>
            <a:off x="5595620" y="6512024"/>
            <a:ext cx="3416748" cy="230832"/>
          </a:xfrm>
          <a:prstGeom prst="rect">
            <a:avLst/>
          </a:prstGeom>
          <a:noFill/>
        </p:spPr>
        <p:txBody>
          <a:bodyPr wrap="square" numCol="1" rtlCol="0">
            <a:spAutoFit/>
          </a:bodyPr>
          <a:lstStyle/>
          <a:p>
            <a:r>
              <a:rPr lang="fr-FR" altLang="fr-FR" sz="900" dirty="0">
                <a:latin typeface="Century Gothic" panose="020B0502020202020204" pitchFamily="34" charset="0"/>
              </a:rPr>
              <a:t>CRITÈRE 4.1; 4.2; 4.3; 4.4 4.5 DU LABEL DE L’ETAT</a:t>
            </a:r>
          </a:p>
        </p:txBody>
      </p:sp>
      <p:sp>
        <p:nvSpPr>
          <p:cNvPr id="23" name="ZoneTexte 22">
            <a:extLst>
              <a:ext uri="{FF2B5EF4-FFF2-40B4-BE49-F238E27FC236}">
                <a16:creationId xmlns:a16="http://schemas.microsoft.com/office/drawing/2014/main" id="{B93D68CD-A909-4AEF-B223-666962909162}"/>
              </a:ext>
            </a:extLst>
          </p:cNvPr>
          <p:cNvSpPr txBox="1"/>
          <p:nvPr/>
        </p:nvSpPr>
        <p:spPr>
          <a:xfrm>
            <a:off x="427650" y="2443059"/>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RESPONSABLES PÉDAGOGIQUES</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39FF2BC5-EB22-40DF-96F3-89A63427436B}"/>
              </a:ext>
            </a:extLst>
          </p:cNvPr>
          <p:cNvSpPr/>
          <p:nvPr/>
        </p:nvSpPr>
        <p:spPr>
          <a:xfrm>
            <a:off x="603384" y="2750836"/>
            <a:ext cx="2344346" cy="488788"/>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Lucas MAHE (moto/remorque)</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Christelle GILLARD (auto)</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0" name="Rectangle 29">
            <a:extLst>
              <a:ext uri="{FF2B5EF4-FFF2-40B4-BE49-F238E27FC236}">
                <a16:creationId xmlns:a16="http://schemas.microsoft.com/office/drawing/2014/main" id="{290FD4EA-63DA-4C4B-94B8-D9DD6BBDA268}"/>
              </a:ext>
            </a:extLst>
          </p:cNvPr>
          <p:cNvSpPr/>
          <p:nvPr/>
        </p:nvSpPr>
        <p:spPr>
          <a:xfrm>
            <a:off x="4759566" y="254060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32" name="ZoneTexte 31">
            <a:extLst>
              <a:ext uri="{FF2B5EF4-FFF2-40B4-BE49-F238E27FC236}">
                <a16:creationId xmlns:a16="http://schemas.microsoft.com/office/drawing/2014/main" id="{111F1B2E-3278-491C-B818-07175B3B4706}"/>
              </a:ext>
            </a:extLst>
          </p:cNvPr>
          <p:cNvSpPr txBox="1"/>
          <p:nvPr/>
        </p:nvSpPr>
        <p:spPr>
          <a:xfrm>
            <a:off x="4477408" y="1572774"/>
            <a:ext cx="2997410" cy="33855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0" i="0" u="sng" strike="noStrike" kern="1200" cap="none" spc="0" normalizeH="0" baseline="0" noProof="0" dirty="0">
                <a:ln>
                  <a:noFill/>
                </a:ln>
                <a:solidFill>
                  <a:srgbClr val="D0363B"/>
                </a:solidFill>
                <a:effectLst/>
                <a:uLnTx/>
                <a:uFillTx/>
                <a:latin typeface="Century Gothic" panose="020B0502020202020204" pitchFamily="34" charset="0"/>
              </a:rPr>
              <a:t>NOS ENSEIGNANTS</a:t>
            </a:r>
            <a:endParaRPr kumimoji="0" lang="fr-FR" altLang="fr-FR" sz="16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34" name="Rectangle : coins arrondis 33">
            <a:extLst>
              <a:ext uri="{FF2B5EF4-FFF2-40B4-BE49-F238E27FC236}">
                <a16:creationId xmlns:a16="http://schemas.microsoft.com/office/drawing/2014/main" id="{7B1B30C8-7D7A-490E-9B84-A256AD5D7D9B}"/>
              </a:ext>
            </a:extLst>
          </p:cNvPr>
          <p:cNvSpPr/>
          <p:nvPr/>
        </p:nvSpPr>
        <p:spPr>
          <a:xfrm>
            <a:off x="6892054" y="2728257"/>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Christelle GILLARD</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-B, B78</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A0702900200</a:t>
            </a:r>
          </a:p>
        </p:txBody>
      </p:sp>
      <p:sp>
        <p:nvSpPr>
          <p:cNvPr id="35" name="Rectangle : coins arrondis 34">
            <a:extLst>
              <a:ext uri="{FF2B5EF4-FFF2-40B4-BE49-F238E27FC236}">
                <a16:creationId xmlns:a16="http://schemas.microsoft.com/office/drawing/2014/main" id="{21DBC251-64D5-4A25-A41F-CCB11F3B38D0}"/>
              </a:ext>
            </a:extLst>
          </p:cNvPr>
          <p:cNvSpPr/>
          <p:nvPr/>
        </p:nvSpPr>
        <p:spPr>
          <a:xfrm>
            <a:off x="4986061" y="3447291"/>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Mélodie GOBIN</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B, B78</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A1705600060</a:t>
            </a:r>
          </a:p>
        </p:txBody>
      </p:sp>
      <p:sp>
        <p:nvSpPr>
          <p:cNvPr id="36" name="Rectangle : coins arrondis 35">
            <a:extLst>
              <a:ext uri="{FF2B5EF4-FFF2-40B4-BE49-F238E27FC236}">
                <a16:creationId xmlns:a16="http://schemas.microsoft.com/office/drawing/2014/main" id="{25B6B8D9-7D8B-46DA-BDF4-5B0FE6202403}"/>
              </a:ext>
            </a:extLst>
          </p:cNvPr>
          <p:cNvSpPr/>
          <p:nvPr/>
        </p:nvSpPr>
        <p:spPr>
          <a:xfrm>
            <a:off x="6892054" y="4116338"/>
            <a:ext cx="1667730" cy="68272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Harmonie BRETON</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B, B78</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A2205600170</a:t>
            </a:r>
          </a:p>
        </p:txBody>
      </p:sp>
      <p:sp>
        <p:nvSpPr>
          <p:cNvPr id="41" name="Rectangle : coins arrondis 40">
            <a:extLst>
              <a:ext uri="{FF2B5EF4-FFF2-40B4-BE49-F238E27FC236}">
                <a16:creationId xmlns:a16="http://schemas.microsoft.com/office/drawing/2014/main" id="{1246A20B-9F47-46CE-94A4-D82CADD3ACCE}"/>
              </a:ext>
            </a:extLst>
          </p:cNvPr>
          <p:cNvSpPr/>
          <p:nvPr/>
        </p:nvSpPr>
        <p:spPr>
          <a:xfrm>
            <a:off x="4975960" y="4759871"/>
            <a:ext cx="1667730" cy="948180"/>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Loïc MAHE</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Formations dispensées</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B, B78</a:t>
            </a:r>
          </a:p>
          <a:p>
            <a:pPr marL="171450" marR="0" lvl="0" indent="-171450" algn="ctr" defTabSz="457200" rtl="0" eaLnBrk="1" latinLnBrk="0" hangingPunct="1">
              <a:lnSpc>
                <a:spcPct val="100000"/>
              </a:lnSpc>
              <a:spcBef>
                <a:spcPts val="0"/>
              </a:spcBef>
              <a:spcAft>
                <a:spcPts val="0"/>
              </a:spcAft>
              <a:buClrTx/>
              <a:buSzTx/>
              <a:buFontTx/>
              <a:buChar char="-"/>
              <a:tabLst/>
              <a:defRPr/>
            </a:pPr>
            <a:r>
              <a:rPr lang="fr-FR" altLang="fr-FR" sz="800" dirty="0">
                <a:solidFill>
                  <a:prstClr val="black"/>
                </a:solidFill>
                <a:latin typeface="Century Gothic" panose="020B0502020202020204" pitchFamily="34" charset="0"/>
              </a:rPr>
              <a:t>B96, BE</a:t>
            </a:r>
          </a:p>
          <a:p>
            <a:pPr marL="171450" marR="0" lvl="0" indent="-171450" algn="ctr" defTabSz="457200" rtl="0" eaLnBrk="1" latinLnBrk="0" hangingPunct="1">
              <a:lnSpc>
                <a:spcPct val="100000"/>
              </a:lnSpc>
              <a:spcBef>
                <a:spcPts val="0"/>
              </a:spcBef>
              <a:spcAft>
                <a:spcPts val="0"/>
              </a:spcAft>
              <a:buClrTx/>
              <a:buSzTx/>
              <a:buFontTx/>
              <a:buChar char="-"/>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AM, A1, A2, A</a:t>
            </a:r>
            <a:b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b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 Autorisation N°: A0202902200</a:t>
            </a:r>
          </a:p>
        </p:txBody>
      </p:sp>
      <p:sp>
        <p:nvSpPr>
          <p:cNvPr id="43" name="Rectangle 42">
            <a:extLst>
              <a:ext uri="{FF2B5EF4-FFF2-40B4-BE49-F238E27FC236}">
                <a16:creationId xmlns:a16="http://schemas.microsoft.com/office/drawing/2014/main" id="{DA9047DC-A495-4B25-8D74-6A8A71A11361}"/>
              </a:ext>
            </a:extLst>
          </p:cNvPr>
          <p:cNvSpPr/>
          <p:nvPr/>
        </p:nvSpPr>
        <p:spPr>
          <a:xfrm>
            <a:off x="8098268" y="321307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4" name="Rectangle 43">
            <a:extLst>
              <a:ext uri="{FF2B5EF4-FFF2-40B4-BE49-F238E27FC236}">
                <a16:creationId xmlns:a16="http://schemas.microsoft.com/office/drawing/2014/main" id="{9A2D0A92-7516-4C9C-AD09-E81A4FEC0D39}"/>
              </a:ext>
            </a:extLst>
          </p:cNvPr>
          <p:cNvSpPr/>
          <p:nvPr/>
        </p:nvSpPr>
        <p:spPr>
          <a:xfrm>
            <a:off x="4759564" y="3899335"/>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47" name="Rectangle 46">
            <a:extLst>
              <a:ext uri="{FF2B5EF4-FFF2-40B4-BE49-F238E27FC236}">
                <a16:creationId xmlns:a16="http://schemas.microsoft.com/office/drawing/2014/main" id="{56A80585-C5A0-429C-BECD-DF8FABA9BB00}"/>
              </a:ext>
            </a:extLst>
          </p:cNvPr>
          <p:cNvSpPr/>
          <p:nvPr/>
        </p:nvSpPr>
        <p:spPr>
          <a:xfrm>
            <a:off x="4759563" y="518438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52" name="Rectangle 51">
            <a:extLst>
              <a:ext uri="{FF2B5EF4-FFF2-40B4-BE49-F238E27FC236}">
                <a16:creationId xmlns:a16="http://schemas.microsoft.com/office/drawing/2014/main" id="{25977EBD-EB84-48F2-8A5C-B8B3BE36A912}"/>
              </a:ext>
            </a:extLst>
          </p:cNvPr>
          <p:cNvSpPr/>
          <p:nvPr/>
        </p:nvSpPr>
        <p:spPr>
          <a:xfrm>
            <a:off x="6761937" y="4532869"/>
            <a:ext cx="542267" cy="60976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0" name="Image 49">
            <a:extLst>
              <a:ext uri="{FF2B5EF4-FFF2-40B4-BE49-F238E27FC236}">
                <a16:creationId xmlns:a16="http://schemas.microsoft.com/office/drawing/2014/main" id="{1CEE32A3-6E38-407D-B3BF-9E8C4AA9262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6698164" y="4438900"/>
            <a:ext cx="701271" cy="753886"/>
          </a:xfrm>
          <a:prstGeom prst="rect">
            <a:avLst/>
          </a:prstGeom>
        </p:spPr>
      </p:pic>
      <p:sp>
        <p:nvSpPr>
          <p:cNvPr id="53" name="Rectangle 52">
            <a:extLst>
              <a:ext uri="{FF2B5EF4-FFF2-40B4-BE49-F238E27FC236}">
                <a16:creationId xmlns:a16="http://schemas.microsoft.com/office/drawing/2014/main" id="{BC31B619-DA26-40F1-8657-10CEFCED928F}"/>
              </a:ext>
            </a:extLst>
          </p:cNvPr>
          <p:cNvSpPr/>
          <p:nvPr/>
        </p:nvSpPr>
        <p:spPr>
          <a:xfrm>
            <a:off x="3015610" y="2788769"/>
            <a:ext cx="646998" cy="450855"/>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4" name="Image 53">
            <a:extLst>
              <a:ext uri="{FF2B5EF4-FFF2-40B4-BE49-F238E27FC236}">
                <a16:creationId xmlns:a16="http://schemas.microsoft.com/office/drawing/2014/main" id="{A6EDB9FB-A543-44A1-99F3-C380D324D23A}"/>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25865" y="2770499"/>
            <a:ext cx="522251" cy="568710"/>
          </a:xfrm>
          <a:prstGeom prst="rect">
            <a:avLst/>
          </a:prstGeom>
        </p:spPr>
      </p:pic>
      <p:sp>
        <p:nvSpPr>
          <p:cNvPr id="55" name="Rectangle : coins arrondis 54">
            <a:extLst>
              <a:ext uri="{FF2B5EF4-FFF2-40B4-BE49-F238E27FC236}">
                <a16:creationId xmlns:a16="http://schemas.microsoft.com/office/drawing/2014/main" id="{4B9AC95B-1059-45BB-8595-F24FE0850C58}"/>
              </a:ext>
            </a:extLst>
          </p:cNvPr>
          <p:cNvSpPr/>
          <p:nvPr/>
        </p:nvSpPr>
        <p:spPr>
          <a:xfrm>
            <a:off x="599917" y="3663487"/>
            <a:ext cx="2347814" cy="397833"/>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Lucas MAHE </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Christelle GILARD</a:t>
            </a:r>
          </a:p>
        </p:txBody>
      </p:sp>
      <p:sp>
        <p:nvSpPr>
          <p:cNvPr id="56" name="Rectangle 55">
            <a:extLst>
              <a:ext uri="{FF2B5EF4-FFF2-40B4-BE49-F238E27FC236}">
                <a16:creationId xmlns:a16="http://schemas.microsoft.com/office/drawing/2014/main" id="{17347C4B-11CD-4BB6-90AA-129263A4C750}"/>
              </a:ext>
            </a:extLst>
          </p:cNvPr>
          <p:cNvSpPr/>
          <p:nvPr/>
        </p:nvSpPr>
        <p:spPr>
          <a:xfrm>
            <a:off x="3011589" y="3581806"/>
            <a:ext cx="651019" cy="456241"/>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57" name="Image 56">
            <a:extLst>
              <a:ext uri="{FF2B5EF4-FFF2-40B4-BE49-F238E27FC236}">
                <a16:creationId xmlns:a16="http://schemas.microsoft.com/office/drawing/2014/main" id="{BBF0F904-7A6B-4D33-AF78-1FDEA277FF7D}"/>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2933508" y="3549923"/>
            <a:ext cx="522857" cy="569370"/>
          </a:xfrm>
          <a:prstGeom prst="rect">
            <a:avLst/>
          </a:prstGeom>
        </p:spPr>
      </p:pic>
      <p:sp>
        <p:nvSpPr>
          <p:cNvPr id="58" name="ZoneTexte 57">
            <a:extLst>
              <a:ext uri="{FF2B5EF4-FFF2-40B4-BE49-F238E27FC236}">
                <a16:creationId xmlns:a16="http://schemas.microsoft.com/office/drawing/2014/main" id="{C719E3D0-51D0-4F06-B0C1-75E3F8376353}"/>
              </a:ext>
            </a:extLst>
          </p:cNvPr>
          <p:cNvSpPr txBox="1"/>
          <p:nvPr/>
        </p:nvSpPr>
        <p:spPr>
          <a:xfrm>
            <a:off x="427650" y="3274029"/>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REFERENT(E)S HANDICAP</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59" name="Rectangle : coins arrondis 58">
            <a:extLst>
              <a:ext uri="{FF2B5EF4-FFF2-40B4-BE49-F238E27FC236}">
                <a16:creationId xmlns:a16="http://schemas.microsoft.com/office/drawing/2014/main" id="{230062D7-061E-4170-9FBB-B1E8933FFC89}"/>
              </a:ext>
            </a:extLst>
          </p:cNvPr>
          <p:cNvSpPr/>
          <p:nvPr/>
        </p:nvSpPr>
        <p:spPr>
          <a:xfrm>
            <a:off x="582726" y="4524812"/>
            <a:ext cx="2343140" cy="307777"/>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Lucas MAHE</a:t>
            </a:r>
          </a:p>
        </p:txBody>
      </p:sp>
      <p:sp>
        <p:nvSpPr>
          <p:cNvPr id="60" name="Rectangle 59">
            <a:extLst>
              <a:ext uri="{FF2B5EF4-FFF2-40B4-BE49-F238E27FC236}">
                <a16:creationId xmlns:a16="http://schemas.microsoft.com/office/drawing/2014/main" id="{EAD9F19F-27D5-4C10-B753-0A855CE58058}"/>
              </a:ext>
            </a:extLst>
          </p:cNvPr>
          <p:cNvSpPr/>
          <p:nvPr/>
        </p:nvSpPr>
        <p:spPr>
          <a:xfrm>
            <a:off x="3082220" y="4505375"/>
            <a:ext cx="374145" cy="395099"/>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61" name="Image 60">
            <a:extLst>
              <a:ext uri="{FF2B5EF4-FFF2-40B4-BE49-F238E27FC236}">
                <a16:creationId xmlns:a16="http://schemas.microsoft.com/office/drawing/2014/main" id="{9224B96D-4FDC-4E88-93A0-6F9C8D051441}"/>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3038008" y="4487910"/>
            <a:ext cx="485386" cy="528566"/>
          </a:xfrm>
          <a:prstGeom prst="rect">
            <a:avLst/>
          </a:prstGeom>
        </p:spPr>
      </p:pic>
      <p:sp>
        <p:nvSpPr>
          <p:cNvPr id="62" name="ZoneTexte 61">
            <a:extLst>
              <a:ext uri="{FF2B5EF4-FFF2-40B4-BE49-F238E27FC236}">
                <a16:creationId xmlns:a16="http://schemas.microsoft.com/office/drawing/2014/main" id="{161823BB-6AF0-4F3F-ABB3-B32BAD3BA59B}"/>
              </a:ext>
            </a:extLst>
          </p:cNvPr>
          <p:cNvSpPr txBox="1"/>
          <p:nvPr/>
        </p:nvSpPr>
        <p:spPr>
          <a:xfrm>
            <a:off x="401767" y="4159895"/>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EXPLOITANT DE L’ETABLISSEMENT</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pic>
        <p:nvPicPr>
          <p:cNvPr id="2" name="Image 1">
            <a:extLst>
              <a:ext uri="{FF2B5EF4-FFF2-40B4-BE49-F238E27FC236}">
                <a16:creationId xmlns:a16="http://schemas.microsoft.com/office/drawing/2014/main" id="{ADE40EBB-829B-FDD7-85CC-E9738226C46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691686" y="2475968"/>
            <a:ext cx="701271" cy="763656"/>
          </a:xfrm>
          <a:prstGeom prst="rect">
            <a:avLst/>
          </a:prstGeom>
        </p:spPr>
      </p:pic>
      <p:pic>
        <p:nvPicPr>
          <p:cNvPr id="3" name="Image 2">
            <a:extLst>
              <a:ext uri="{FF2B5EF4-FFF2-40B4-BE49-F238E27FC236}">
                <a16:creationId xmlns:a16="http://schemas.microsoft.com/office/drawing/2014/main" id="{009E8AC2-3DD7-7771-219D-08C949BE02C0}"/>
              </a:ext>
            </a:extLst>
          </p:cNvPr>
          <p:cNvPicPr>
            <a:picLocks noChangeAspect="1"/>
          </p:cNvPicPr>
          <p:nvPr/>
        </p:nvPicPr>
        <p:blipFill rotWithShape="1">
          <a:blip r:embed="rId3">
            <a:extLst>
              <a:ext uri="{28A0092B-C50C-407E-A947-70E740481C1C}">
                <a14:useLocalDpi xmlns:a14="http://schemas.microsoft.com/office/drawing/2010/main" val="0"/>
              </a:ext>
            </a:extLst>
          </a:blip>
          <a:srcRect b="19649"/>
          <a:stretch/>
        </p:blipFill>
        <p:spPr>
          <a:xfrm>
            <a:off x="4694755" y="5107445"/>
            <a:ext cx="701271" cy="763656"/>
          </a:xfrm>
          <a:prstGeom prst="rect">
            <a:avLst/>
          </a:prstGeom>
        </p:spPr>
      </p:pic>
      <p:pic>
        <p:nvPicPr>
          <p:cNvPr id="5" name="Image 4">
            <a:extLst>
              <a:ext uri="{FF2B5EF4-FFF2-40B4-BE49-F238E27FC236}">
                <a16:creationId xmlns:a16="http://schemas.microsoft.com/office/drawing/2014/main" id="{B30EB5C5-F385-E064-D613-1597452E18E4}"/>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4680763" y="3801012"/>
            <a:ext cx="701271" cy="753886"/>
          </a:xfrm>
          <a:prstGeom prst="rect">
            <a:avLst/>
          </a:prstGeom>
        </p:spPr>
      </p:pic>
      <p:pic>
        <p:nvPicPr>
          <p:cNvPr id="8" name="Image 7">
            <a:extLst>
              <a:ext uri="{FF2B5EF4-FFF2-40B4-BE49-F238E27FC236}">
                <a16:creationId xmlns:a16="http://schemas.microsoft.com/office/drawing/2014/main" id="{6FEC45D0-347F-9F75-6AA3-C7EE83863D43}"/>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8049635" y="3112832"/>
            <a:ext cx="701271" cy="753886"/>
          </a:xfrm>
          <a:prstGeom prst="rect">
            <a:avLst/>
          </a:prstGeom>
        </p:spPr>
      </p:pic>
      <p:pic>
        <p:nvPicPr>
          <p:cNvPr id="9" name="Image 8">
            <a:extLst>
              <a:ext uri="{FF2B5EF4-FFF2-40B4-BE49-F238E27FC236}">
                <a16:creationId xmlns:a16="http://schemas.microsoft.com/office/drawing/2014/main" id="{69BE6E15-BEFB-4249-ACBE-34241A717C6F}"/>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251486" y="2770499"/>
            <a:ext cx="529019" cy="568710"/>
          </a:xfrm>
          <a:prstGeom prst="rect">
            <a:avLst/>
          </a:prstGeom>
        </p:spPr>
      </p:pic>
      <p:pic>
        <p:nvPicPr>
          <p:cNvPr id="10" name="Image 9">
            <a:extLst>
              <a:ext uri="{FF2B5EF4-FFF2-40B4-BE49-F238E27FC236}">
                <a16:creationId xmlns:a16="http://schemas.microsoft.com/office/drawing/2014/main" id="{F2ACA157-B0BE-1E80-0BB9-C40D878A6053}"/>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243880" y="3561442"/>
            <a:ext cx="537860" cy="578215"/>
          </a:xfrm>
          <a:prstGeom prst="rect">
            <a:avLst/>
          </a:prstGeom>
        </p:spPr>
      </p:pic>
      <p:sp>
        <p:nvSpPr>
          <p:cNvPr id="11" name="ZoneTexte 10">
            <a:extLst>
              <a:ext uri="{FF2B5EF4-FFF2-40B4-BE49-F238E27FC236}">
                <a16:creationId xmlns:a16="http://schemas.microsoft.com/office/drawing/2014/main" id="{FA7C0785-AF89-01C2-F995-CB51A7F9F33D}"/>
              </a:ext>
            </a:extLst>
          </p:cNvPr>
          <p:cNvSpPr txBox="1"/>
          <p:nvPr/>
        </p:nvSpPr>
        <p:spPr>
          <a:xfrm>
            <a:off x="432491" y="4957614"/>
            <a:ext cx="3955560" cy="307777"/>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400" b="0" i="0" u="sng" strike="noStrike" kern="1200" cap="none" spc="0" normalizeH="0" baseline="0" noProof="0" dirty="0">
                <a:ln>
                  <a:noFill/>
                </a:ln>
                <a:solidFill>
                  <a:srgbClr val="D0363B"/>
                </a:solidFill>
                <a:effectLst/>
                <a:uLnTx/>
                <a:uFillTx/>
                <a:latin typeface="Century Gothic" panose="020B0502020202020204" pitchFamily="34" charset="0"/>
              </a:rPr>
              <a:t>SECRETARIAT</a:t>
            </a:r>
            <a:endParaRPr kumimoji="0" lang="fr-FR" altLang="fr-FR" sz="1400" b="0" i="0" u="none" strike="noStrike" kern="1200" cap="none" spc="0" normalizeH="0" baseline="0" noProof="0" dirty="0">
              <a:ln>
                <a:noFill/>
              </a:ln>
              <a:solidFill>
                <a:srgbClr val="D0363B"/>
              </a:solidFill>
              <a:effectLst/>
              <a:uLnTx/>
              <a:uFillTx/>
              <a:latin typeface="Century Gothic" panose="020B0502020202020204" pitchFamily="34" charset="0"/>
            </a:endParaRPr>
          </a:p>
        </p:txBody>
      </p:sp>
      <p:sp>
        <p:nvSpPr>
          <p:cNvPr id="12" name="Rectangle : coins arrondis 11">
            <a:extLst>
              <a:ext uri="{FF2B5EF4-FFF2-40B4-BE49-F238E27FC236}">
                <a16:creationId xmlns:a16="http://schemas.microsoft.com/office/drawing/2014/main" id="{47609AA5-7F1C-A180-456C-2042ED8A66FE}"/>
              </a:ext>
            </a:extLst>
          </p:cNvPr>
          <p:cNvSpPr/>
          <p:nvPr/>
        </p:nvSpPr>
        <p:spPr>
          <a:xfrm>
            <a:off x="593855" y="5321986"/>
            <a:ext cx="2347814" cy="397833"/>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Laurence RIOUAL </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Christelle GILARD</a:t>
            </a:r>
          </a:p>
        </p:txBody>
      </p:sp>
      <p:sp>
        <p:nvSpPr>
          <p:cNvPr id="14" name="Rectangle 13">
            <a:extLst>
              <a:ext uri="{FF2B5EF4-FFF2-40B4-BE49-F238E27FC236}">
                <a16:creationId xmlns:a16="http://schemas.microsoft.com/office/drawing/2014/main" id="{B6151688-648B-BB1D-093C-7C59FAFE905E}"/>
              </a:ext>
            </a:extLst>
          </p:cNvPr>
          <p:cNvSpPr/>
          <p:nvPr/>
        </p:nvSpPr>
        <p:spPr>
          <a:xfrm>
            <a:off x="3081002" y="5300554"/>
            <a:ext cx="597275" cy="397833"/>
          </a:xfrm>
          <a:prstGeom prst="rect">
            <a:avLst/>
          </a:prstGeom>
          <a:solidFill>
            <a:schemeClr val="bg1"/>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Century Gothic" panose="020B0502020202020204" pitchFamily="34" charset="0"/>
            </a:endParaRPr>
          </a:p>
        </p:txBody>
      </p:sp>
      <p:pic>
        <p:nvPicPr>
          <p:cNvPr id="15" name="Image 14">
            <a:extLst>
              <a:ext uri="{FF2B5EF4-FFF2-40B4-BE49-F238E27FC236}">
                <a16:creationId xmlns:a16="http://schemas.microsoft.com/office/drawing/2014/main" id="{C6094914-5E03-57FE-FC34-0DD16A2460C1}"/>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332770" y="5210746"/>
            <a:ext cx="529019" cy="568710"/>
          </a:xfrm>
          <a:prstGeom prst="rect">
            <a:avLst/>
          </a:prstGeom>
        </p:spPr>
      </p:pic>
      <p:pic>
        <p:nvPicPr>
          <p:cNvPr id="16" name="Image 15">
            <a:extLst>
              <a:ext uri="{FF2B5EF4-FFF2-40B4-BE49-F238E27FC236}">
                <a16:creationId xmlns:a16="http://schemas.microsoft.com/office/drawing/2014/main" id="{4328431D-7317-114F-C213-E721F902F08D}"/>
              </a:ext>
            </a:extLst>
          </p:cNvPr>
          <p:cNvPicPr>
            <a:picLocks noChangeAspect="1"/>
          </p:cNvPicPr>
          <p:nvPr/>
        </p:nvPicPr>
        <p:blipFill rotWithShape="1">
          <a:blip r:embed="rId2">
            <a:extLst>
              <a:ext uri="{28A0092B-C50C-407E-A947-70E740481C1C}">
                <a14:useLocalDpi xmlns:a14="http://schemas.microsoft.com/office/drawing/2010/main" val="0"/>
              </a:ext>
            </a:extLst>
          </a:blip>
          <a:srcRect b="21677"/>
          <a:stretch/>
        </p:blipFill>
        <p:spPr>
          <a:xfrm>
            <a:off x="3038101" y="5219874"/>
            <a:ext cx="529019" cy="568710"/>
          </a:xfrm>
          <a:prstGeom prst="rect">
            <a:avLst/>
          </a:prstGeom>
        </p:spPr>
      </p:pic>
      <p:sp>
        <p:nvSpPr>
          <p:cNvPr id="13" name="Rectangle : coins arrondis 12">
            <a:extLst>
              <a:ext uri="{FF2B5EF4-FFF2-40B4-BE49-F238E27FC236}">
                <a16:creationId xmlns:a16="http://schemas.microsoft.com/office/drawing/2014/main" id="{82B9444A-4202-59B8-D6C9-AE97F220BB92}"/>
              </a:ext>
            </a:extLst>
          </p:cNvPr>
          <p:cNvSpPr/>
          <p:nvPr/>
        </p:nvSpPr>
        <p:spPr>
          <a:xfrm>
            <a:off x="6875619" y="5919386"/>
            <a:ext cx="1865584" cy="397833"/>
          </a:xfrm>
          <a:prstGeom prst="round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SIREN : 922504196</a:t>
            </a:r>
          </a:p>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rPr>
              <a:t>NDA : 53290979629</a:t>
            </a:r>
          </a:p>
          <a:p>
            <a:pPr marL="0" marR="0" lvl="0" indent="0" algn="ctr" defTabSz="457200" rtl="0" eaLnBrk="1" latinLnBrk="0" hangingPunct="1">
              <a:lnSpc>
                <a:spcPct val="100000"/>
              </a:lnSpc>
              <a:spcBef>
                <a:spcPts val="0"/>
              </a:spcBef>
              <a:spcAft>
                <a:spcPts val="0"/>
              </a:spcAft>
              <a:buClrTx/>
              <a:buSzTx/>
              <a:buFontTx/>
              <a:buNone/>
              <a:tabLst/>
              <a:defRPr/>
            </a:pPr>
            <a:r>
              <a:rPr lang="fr-FR" altLang="fr-FR" sz="800" dirty="0">
                <a:solidFill>
                  <a:prstClr val="black"/>
                </a:solidFill>
                <a:latin typeface="Century Gothic" panose="020B0502020202020204" pitchFamily="34" charset="0"/>
              </a:rPr>
              <a:t>N° agrément : E2302900010</a:t>
            </a:r>
            <a:endParaRPr kumimoji="0" lang="fr-FR" altLang="fr-FR" sz="8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418046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FC90ED47-F1CB-49E5-9667-6C2C6DD5D382}"/>
              </a:ext>
            </a:extLst>
          </p:cNvPr>
          <p:cNvSpPr txBox="1"/>
          <p:nvPr/>
        </p:nvSpPr>
        <p:spPr>
          <a:xfrm>
            <a:off x="6922884" y="6509394"/>
            <a:ext cx="2116341" cy="230832"/>
          </a:xfrm>
          <a:prstGeom prst="rect">
            <a:avLst/>
          </a:prstGeom>
          <a:noFill/>
        </p:spPr>
        <p:txBody>
          <a:bodyPr wrap="square" rtlCol="0">
            <a:spAutoFit/>
          </a:bodyPr>
          <a:lstStyle/>
          <a:p>
            <a:r>
              <a:rPr lang="fr-FR" sz="900">
                <a:latin typeface="Century Gothic" panose="020B0502020202020204" pitchFamily="34" charset="0"/>
              </a:rPr>
              <a:t>CRITÈRE 1,4 </a:t>
            </a:r>
            <a:r>
              <a:rPr lang="fr-FR" sz="900" dirty="0">
                <a:latin typeface="Century Gothic" panose="020B0502020202020204" pitchFamily="34" charset="0"/>
              </a:rPr>
              <a:t>DU LABEL DE L’ETAT</a:t>
            </a:r>
          </a:p>
        </p:txBody>
      </p:sp>
      <p:sp>
        <p:nvSpPr>
          <p:cNvPr id="56" name="ZoneTexte 55">
            <a:extLst>
              <a:ext uri="{FF2B5EF4-FFF2-40B4-BE49-F238E27FC236}">
                <a16:creationId xmlns:a16="http://schemas.microsoft.com/office/drawing/2014/main" id="{2FC08BA8-F495-4EC1-BDC7-06C0D975AEDA}"/>
              </a:ext>
            </a:extLst>
          </p:cNvPr>
          <p:cNvSpPr txBox="1"/>
          <p:nvPr/>
        </p:nvSpPr>
        <p:spPr>
          <a:xfrm>
            <a:off x="-736006" y="563926"/>
            <a:ext cx="7063530"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3200" b="1" u="sng" dirty="0">
                <a:solidFill>
                  <a:srgbClr val="D0363B"/>
                </a:solidFill>
                <a:latin typeface="Century Gothic" panose="020B0502020202020204" pitchFamily="34" charset="0"/>
              </a:rPr>
              <a:t>INFOS PRATIQUES</a:t>
            </a:r>
            <a:br>
              <a:rPr kumimoji="0" 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FORMATIONS 2 &amp; 3 ROUES</a:t>
            </a:r>
          </a:p>
        </p:txBody>
      </p:sp>
      <p:pic>
        <p:nvPicPr>
          <p:cNvPr id="5" name="Image 4">
            <a:extLst>
              <a:ext uri="{FF2B5EF4-FFF2-40B4-BE49-F238E27FC236}">
                <a16:creationId xmlns:a16="http://schemas.microsoft.com/office/drawing/2014/main" id="{1321B4BE-19FF-4957-94C9-95F1F862F2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1070" y="563926"/>
            <a:ext cx="2383184" cy="1787388"/>
          </a:xfrm>
          <a:prstGeom prst="rect">
            <a:avLst/>
          </a:prstGeom>
        </p:spPr>
      </p:pic>
      <p:sp>
        <p:nvSpPr>
          <p:cNvPr id="8" name="ZoneTexte 7">
            <a:extLst>
              <a:ext uri="{FF2B5EF4-FFF2-40B4-BE49-F238E27FC236}">
                <a16:creationId xmlns:a16="http://schemas.microsoft.com/office/drawing/2014/main" id="{E863052F-BD65-4540-AA4C-927DE7E7D8C0}"/>
              </a:ext>
            </a:extLst>
          </p:cNvPr>
          <p:cNvSpPr txBox="1"/>
          <p:nvPr/>
        </p:nvSpPr>
        <p:spPr>
          <a:xfrm>
            <a:off x="489076" y="1716441"/>
            <a:ext cx="3849189" cy="369332"/>
          </a:xfrm>
          <a:prstGeom prst="rect">
            <a:avLst/>
          </a:prstGeom>
          <a:noFill/>
        </p:spPr>
        <p:txBody>
          <a:bodyPr wrap="square" rtlCol="0">
            <a:spAutoFit/>
          </a:bodyPr>
          <a:lstStyle/>
          <a:p>
            <a:r>
              <a:rPr lang="fr-FR" u="sng" dirty="0">
                <a:solidFill>
                  <a:srgbClr val="3D3E44"/>
                </a:solidFill>
                <a:latin typeface="Century Gothic" panose="020B0502020202020204" pitchFamily="34" charset="0"/>
              </a:rPr>
              <a:t>&gt;&gt; Formations dispensées</a:t>
            </a:r>
          </a:p>
        </p:txBody>
      </p:sp>
      <p:pic>
        <p:nvPicPr>
          <p:cNvPr id="10" name="Image 9">
            <a:extLst>
              <a:ext uri="{FF2B5EF4-FFF2-40B4-BE49-F238E27FC236}">
                <a16:creationId xmlns:a16="http://schemas.microsoft.com/office/drawing/2014/main" id="{15EE5EFB-3DEC-4E07-AAE0-B949ACC4C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890" y="2241236"/>
            <a:ext cx="714103" cy="752527"/>
          </a:xfrm>
          <a:prstGeom prst="rect">
            <a:avLst/>
          </a:prstGeom>
        </p:spPr>
      </p:pic>
      <p:pic>
        <p:nvPicPr>
          <p:cNvPr id="12" name="Image 11">
            <a:extLst>
              <a:ext uri="{FF2B5EF4-FFF2-40B4-BE49-F238E27FC236}">
                <a16:creationId xmlns:a16="http://schemas.microsoft.com/office/drawing/2014/main" id="{AE5CFC28-D9A4-4617-92D5-E8B15134FA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433" y="2241235"/>
            <a:ext cx="714103" cy="752528"/>
          </a:xfrm>
          <a:prstGeom prst="rect">
            <a:avLst/>
          </a:prstGeom>
        </p:spPr>
      </p:pic>
      <p:pic>
        <p:nvPicPr>
          <p:cNvPr id="14" name="Image 13">
            <a:extLst>
              <a:ext uri="{FF2B5EF4-FFF2-40B4-BE49-F238E27FC236}">
                <a16:creationId xmlns:a16="http://schemas.microsoft.com/office/drawing/2014/main" id="{0AA61ACB-72DF-45BF-B199-EFFB39713E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7976" y="2218854"/>
            <a:ext cx="714103" cy="752528"/>
          </a:xfrm>
          <a:prstGeom prst="rect">
            <a:avLst/>
          </a:prstGeom>
        </p:spPr>
      </p:pic>
      <p:pic>
        <p:nvPicPr>
          <p:cNvPr id="16" name="Image 15">
            <a:extLst>
              <a:ext uri="{FF2B5EF4-FFF2-40B4-BE49-F238E27FC236}">
                <a16:creationId xmlns:a16="http://schemas.microsoft.com/office/drawing/2014/main" id="{61AFBD45-8FF2-43BA-9B65-E543E89021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4529" y="2205211"/>
            <a:ext cx="623779" cy="752527"/>
          </a:xfrm>
          <a:prstGeom prst="rect">
            <a:avLst/>
          </a:prstGeom>
        </p:spPr>
      </p:pic>
      <p:pic>
        <p:nvPicPr>
          <p:cNvPr id="18" name="Image 17">
            <a:extLst>
              <a:ext uri="{FF2B5EF4-FFF2-40B4-BE49-F238E27FC236}">
                <a16:creationId xmlns:a16="http://schemas.microsoft.com/office/drawing/2014/main" id="{F15D912D-647D-4C3B-85BD-3504648E60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8536" y="2194417"/>
            <a:ext cx="714102" cy="857338"/>
          </a:xfrm>
          <a:prstGeom prst="rect">
            <a:avLst/>
          </a:prstGeom>
        </p:spPr>
      </p:pic>
      <p:grpSp>
        <p:nvGrpSpPr>
          <p:cNvPr id="25" name="Groupe 24">
            <a:extLst>
              <a:ext uri="{FF2B5EF4-FFF2-40B4-BE49-F238E27FC236}">
                <a16:creationId xmlns:a16="http://schemas.microsoft.com/office/drawing/2014/main" id="{E666F126-358B-44A7-966B-6162EE56ABE9}"/>
              </a:ext>
            </a:extLst>
          </p:cNvPr>
          <p:cNvGrpSpPr/>
          <p:nvPr/>
        </p:nvGrpSpPr>
        <p:grpSpPr>
          <a:xfrm>
            <a:off x="4752881" y="2215656"/>
            <a:ext cx="1020886" cy="918135"/>
            <a:chOff x="5014894" y="2819665"/>
            <a:chExt cx="1020886" cy="918135"/>
          </a:xfrm>
        </p:grpSpPr>
        <p:pic>
          <p:nvPicPr>
            <p:cNvPr id="20" name="Image 19">
              <a:extLst>
                <a:ext uri="{FF2B5EF4-FFF2-40B4-BE49-F238E27FC236}">
                  <a16:creationId xmlns:a16="http://schemas.microsoft.com/office/drawing/2014/main" id="{90B33253-987E-47B5-AD2F-A49D890AC1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2842"/>
            <a:stretch/>
          </p:blipFill>
          <p:spPr>
            <a:xfrm>
              <a:off x="5185214" y="2819665"/>
              <a:ext cx="692330" cy="653488"/>
            </a:xfrm>
            <a:prstGeom prst="rect">
              <a:avLst/>
            </a:prstGeom>
          </p:spPr>
        </p:pic>
        <p:sp>
          <p:nvSpPr>
            <p:cNvPr id="22" name="ZoneTexte 21">
              <a:extLst>
                <a:ext uri="{FF2B5EF4-FFF2-40B4-BE49-F238E27FC236}">
                  <a16:creationId xmlns:a16="http://schemas.microsoft.com/office/drawing/2014/main" id="{CF9782B4-237E-450A-A045-042E42AC4002}"/>
                </a:ext>
              </a:extLst>
            </p:cNvPr>
            <p:cNvSpPr txBox="1"/>
            <p:nvPr/>
          </p:nvSpPr>
          <p:spPr>
            <a:xfrm>
              <a:off x="5014894" y="3430023"/>
              <a:ext cx="1020886" cy="307777"/>
            </a:xfrm>
            <a:prstGeom prst="rect">
              <a:avLst/>
            </a:prstGeom>
            <a:noFill/>
          </p:spPr>
          <p:txBody>
            <a:bodyPr wrap="square" rtlCol="0">
              <a:spAutoFit/>
            </a:bodyPr>
            <a:lstStyle/>
            <a:p>
              <a:pPr algn="ctr"/>
              <a:r>
                <a:rPr lang="fr-FR" sz="700" dirty="0"/>
                <a:t>PERMIS</a:t>
              </a:r>
            </a:p>
            <a:p>
              <a:pPr algn="ctr"/>
              <a:r>
                <a:rPr lang="fr-FR" sz="700" b="1" dirty="0"/>
                <a:t>3 ROUES</a:t>
              </a:r>
            </a:p>
          </p:txBody>
        </p:sp>
      </p:grpSp>
      <p:sp>
        <p:nvSpPr>
          <p:cNvPr id="26" name="ZoneTexte 25">
            <a:extLst>
              <a:ext uri="{FF2B5EF4-FFF2-40B4-BE49-F238E27FC236}">
                <a16:creationId xmlns:a16="http://schemas.microsoft.com/office/drawing/2014/main" id="{0F2DA9D2-7388-4813-9A15-9B2600B4C347}"/>
              </a:ext>
            </a:extLst>
          </p:cNvPr>
          <p:cNvSpPr txBox="1"/>
          <p:nvPr/>
        </p:nvSpPr>
        <p:spPr>
          <a:xfrm>
            <a:off x="352407" y="3341504"/>
            <a:ext cx="7903319" cy="307777"/>
          </a:xfrm>
          <a:prstGeom prst="rect">
            <a:avLst/>
          </a:prstGeom>
          <a:noFill/>
        </p:spPr>
        <p:txBody>
          <a:bodyPr wrap="square" rtlCol="0">
            <a:spAutoFit/>
          </a:bodyPr>
          <a:lstStyle/>
          <a:p>
            <a:r>
              <a:rPr lang="fr-FR" sz="1400" dirty="0">
                <a:latin typeface="Century Gothic" panose="020B0502020202020204" pitchFamily="34" charset="0"/>
              </a:rPr>
              <a:t>Notre école de conduite dispose d’une </a:t>
            </a:r>
            <a:r>
              <a:rPr lang="fr-FR" sz="1400" b="1" dirty="0">
                <a:latin typeface="Century Gothic" panose="020B0502020202020204" pitchFamily="34" charset="0"/>
              </a:rPr>
              <a:t>piste</a:t>
            </a:r>
            <a:r>
              <a:rPr lang="fr-FR" sz="1400" dirty="0">
                <a:latin typeface="Century Gothic" panose="020B0502020202020204" pitchFamily="34" charset="0"/>
              </a:rPr>
              <a:t> située à </a:t>
            </a:r>
            <a:r>
              <a:rPr lang="fr-FR" sz="1400" dirty="0" err="1">
                <a:latin typeface="Century Gothic" panose="020B0502020202020204" pitchFamily="34" charset="0"/>
              </a:rPr>
              <a:t>Kerfleury</a:t>
            </a:r>
            <a:r>
              <a:rPr lang="fr-FR" sz="1400" dirty="0">
                <a:latin typeface="Century Gothic" panose="020B0502020202020204" pitchFamily="34" charset="0"/>
              </a:rPr>
              <a:t> 29300 </a:t>
            </a:r>
            <a:r>
              <a:rPr lang="fr-FR" sz="1400" dirty="0" err="1">
                <a:latin typeface="Century Gothic" panose="020B0502020202020204" pitchFamily="34" charset="0"/>
              </a:rPr>
              <a:t>Rédéné</a:t>
            </a:r>
            <a:endParaRPr lang="fr-FR" sz="1400" dirty="0">
              <a:solidFill>
                <a:srgbClr val="D0363B"/>
              </a:solidFill>
              <a:latin typeface="Century Gothic" panose="020B0502020202020204" pitchFamily="34" charset="0"/>
            </a:endParaRPr>
          </a:p>
        </p:txBody>
      </p:sp>
      <p:sp>
        <p:nvSpPr>
          <p:cNvPr id="57" name="ZoneTexte 56">
            <a:extLst>
              <a:ext uri="{FF2B5EF4-FFF2-40B4-BE49-F238E27FC236}">
                <a16:creationId xmlns:a16="http://schemas.microsoft.com/office/drawing/2014/main" id="{E9FBFCFC-E160-4B86-B2F4-69106837D696}"/>
              </a:ext>
            </a:extLst>
          </p:cNvPr>
          <p:cNvSpPr txBox="1"/>
          <p:nvPr/>
        </p:nvSpPr>
        <p:spPr>
          <a:xfrm>
            <a:off x="400593" y="4053669"/>
            <a:ext cx="6984275" cy="307777"/>
          </a:xfrm>
          <a:prstGeom prst="rect">
            <a:avLst/>
          </a:prstGeom>
          <a:noFill/>
        </p:spPr>
        <p:txBody>
          <a:bodyPr wrap="square" rtlCol="0">
            <a:spAutoFit/>
          </a:bodyPr>
          <a:lstStyle/>
          <a:p>
            <a:r>
              <a:rPr lang="fr-FR" sz="1400" dirty="0">
                <a:latin typeface="Century Gothic" panose="020B0502020202020204" pitchFamily="34" charset="0"/>
              </a:rPr>
              <a:t>Elle se situe à</a:t>
            </a:r>
            <a:r>
              <a:rPr lang="fr-FR" sz="1400" dirty="0">
                <a:solidFill>
                  <a:srgbClr val="D0363B"/>
                </a:solidFill>
                <a:latin typeface="Century Gothic" panose="020B0502020202020204" pitchFamily="34" charset="0"/>
              </a:rPr>
              <a:t> 4,6 </a:t>
            </a:r>
            <a:r>
              <a:rPr lang="fr-FR" sz="1400" dirty="0">
                <a:solidFill>
                  <a:srgbClr val="3D3E44"/>
                </a:solidFill>
                <a:latin typeface="Century Gothic" panose="020B0502020202020204" pitchFamily="34" charset="0"/>
              </a:rPr>
              <a:t>k</a:t>
            </a:r>
            <a:r>
              <a:rPr lang="fr-FR" sz="1400" dirty="0">
                <a:latin typeface="Century Gothic" panose="020B0502020202020204" pitchFamily="34" charset="0"/>
              </a:rPr>
              <a:t>m (soit </a:t>
            </a:r>
            <a:r>
              <a:rPr lang="fr-FR" sz="1400" dirty="0">
                <a:solidFill>
                  <a:srgbClr val="D0363B"/>
                </a:solidFill>
                <a:latin typeface="Century Gothic" panose="020B0502020202020204" pitchFamily="34" charset="0"/>
              </a:rPr>
              <a:t>7/8</a:t>
            </a:r>
            <a:r>
              <a:rPr lang="fr-FR" sz="1400" dirty="0">
                <a:latin typeface="Century Gothic" panose="020B0502020202020204" pitchFamily="34" charset="0"/>
              </a:rPr>
              <a:t> min de l’école de conduite)</a:t>
            </a:r>
          </a:p>
        </p:txBody>
      </p:sp>
      <p:sp>
        <p:nvSpPr>
          <p:cNvPr id="58" name="ZoneTexte 57">
            <a:extLst>
              <a:ext uri="{FF2B5EF4-FFF2-40B4-BE49-F238E27FC236}">
                <a16:creationId xmlns:a16="http://schemas.microsoft.com/office/drawing/2014/main" id="{F7AD8E50-EED4-4FD1-B081-5CBCDFD4AAAC}"/>
              </a:ext>
            </a:extLst>
          </p:cNvPr>
          <p:cNvSpPr txBox="1"/>
          <p:nvPr/>
        </p:nvSpPr>
        <p:spPr>
          <a:xfrm>
            <a:off x="400593" y="4562551"/>
            <a:ext cx="6984275" cy="523220"/>
          </a:xfrm>
          <a:prstGeom prst="rect">
            <a:avLst/>
          </a:prstGeom>
          <a:noFill/>
        </p:spPr>
        <p:txBody>
          <a:bodyPr wrap="square" rtlCol="0">
            <a:spAutoFit/>
          </a:bodyPr>
          <a:lstStyle/>
          <a:p>
            <a:r>
              <a:rPr lang="fr-FR" sz="1400" dirty="0">
                <a:latin typeface="Century Gothic" panose="020B0502020202020204" pitchFamily="34" charset="0"/>
              </a:rPr>
              <a:t>Le point de RDV se fait toujours à l’école de conduite</a:t>
            </a:r>
            <a:br>
              <a:rPr lang="fr-FR" sz="1400" dirty="0">
                <a:latin typeface="Century Gothic" panose="020B0502020202020204" pitchFamily="34" charset="0"/>
              </a:rPr>
            </a:br>
            <a:endParaRPr lang="fr-FR" sz="1400" dirty="0">
              <a:latin typeface="Century Gothic" panose="020B0502020202020204" pitchFamily="34" charset="0"/>
            </a:endParaRPr>
          </a:p>
        </p:txBody>
      </p:sp>
      <p:sp>
        <p:nvSpPr>
          <p:cNvPr id="59" name="ZoneTexte 58">
            <a:extLst>
              <a:ext uri="{FF2B5EF4-FFF2-40B4-BE49-F238E27FC236}">
                <a16:creationId xmlns:a16="http://schemas.microsoft.com/office/drawing/2014/main" id="{B24D9A68-417E-4178-9880-A8F032B52DFE}"/>
              </a:ext>
            </a:extLst>
          </p:cNvPr>
          <p:cNvSpPr txBox="1"/>
          <p:nvPr/>
        </p:nvSpPr>
        <p:spPr>
          <a:xfrm>
            <a:off x="400593" y="5294268"/>
            <a:ext cx="8168642" cy="738664"/>
          </a:xfrm>
          <a:prstGeom prst="rect">
            <a:avLst/>
          </a:prstGeom>
          <a:noFill/>
        </p:spPr>
        <p:txBody>
          <a:bodyPr wrap="square" rtlCol="0">
            <a:spAutoFit/>
          </a:bodyPr>
          <a:lstStyle/>
          <a:p>
            <a:pPr algn="just"/>
            <a:r>
              <a:rPr lang="fr-FR" sz="1400" b="1" dirty="0">
                <a:latin typeface="Century Gothic" panose="020B0502020202020204" pitchFamily="34" charset="0"/>
              </a:rPr>
              <a:t>Engagé dans une démarche qualité</a:t>
            </a:r>
            <a:r>
              <a:rPr lang="fr-FR" sz="1400" dirty="0">
                <a:latin typeface="Century Gothic" panose="020B0502020202020204" pitchFamily="34" charset="0"/>
              </a:rPr>
              <a:t>, le </a:t>
            </a:r>
            <a:r>
              <a:rPr lang="fr-FR" sz="1400" b="1">
                <a:latin typeface="Century Gothic" panose="020B0502020202020204" pitchFamily="34" charset="0"/>
              </a:rPr>
              <a:t>CER </a:t>
            </a:r>
            <a:r>
              <a:rPr lang="fr-FR" sz="1400" b="1">
                <a:solidFill>
                  <a:srgbClr val="D0363B"/>
                </a:solidFill>
                <a:latin typeface="Century Gothic" panose="020B0502020202020204" pitchFamily="34" charset="0"/>
              </a:rPr>
              <a:t>MAHE</a:t>
            </a:r>
            <a:r>
              <a:rPr lang="fr-FR" sz="1400" b="1">
                <a:latin typeface="Century Gothic" panose="020B0502020202020204" pitchFamily="34" charset="0"/>
              </a:rPr>
              <a:t> </a:t>
            </a:r>
            <a:r>
              <a:rPr lang="fr-FR" sz="1400" dirty="0">
                <a:latin typeface="Century Gothic" panose="020B0502020202020204" pitchFamily="34" charset="0"/>
              </a:rPr>
              <a:t>met à votre disposition un enseignant expert pour un groupe </a:t>
            </a:r>
            <a:r>
              <a:rPr lang="fr-FR" sz="1400">
                <a:latin typeface="Century Gothic" panose="020B0502020202020204" pitchFamily="34" charset="0"/>
              </a:rPr>
              <a:t>de </a:t>
            </a:r>
            <a:r>
              <a:rPr lang="fr-FR" sz="1400">
                <a:solidFill>
                  <a:srgbClr val="D0363B"/>
                </a:solidFill>
                <a:latin typeface="Century Gothic" panose="020B0502020202020204" pitchFamily="34" charset="0"/>
              </a:rPr>
              <a:t>3</a:t>
            </a:r>
            <a:r>
              <a:rPr lang="fr-FR" sz="1400">
                <a:latin typeface="Century Gothic" panose="020B0502020202020204" pitchFamily="34" charset="0"/>
              </a:rPr>
              <a:t> </a:t>
            </a:r>
            <a:r>
              <a:rPr lang="fr-FR" sz="1400" dirty="0">
                <a:latin typeface="Century Gothic" panose="020B0502020202020204" pitchFamily="34" charset="0"/>
              </a:rPr>
              <a:t>élèves maximum lors des </a:t>
            </a:r>
            <a:r>
              <a:rPr lang="fr-FR" sz="1400" b="1" dirty="0">
                <a:latin typeface="Century Gothic" panose="020B0502020202020204" pitchFamily="34" charset="0"/>
              </a:rPr>
              <a:t>cours de maniabilité sur plateau</a:t>
            </a:r>
            <a:r>
              <a:rPr lang="fr-FR" sz="1400" dirty="0">
                <a:latin typeface="Century Gothic" panose="020B0502020202020204" pitchFamily="34" charset="0"/>
              </a:rPr>
              <a:t>, et un </a:t>
            </a:r>
            <a:r>
              <a:rPr lang="fr-FR" sz="1400">
                <a:latin typeface="Century Gothic" panose="020B0502020202020204" pitchFamily="34" charset="0"/>
              </a:rPr>
              <a:t>groupe </a:t>
            </a:r>
            <a:r>
              <a:rPr lang="fr-FR" sz="1400">
                <a:solidFill>
                  <a:srgbClr val="D0363B"/>
                </a:solidFill>
                <a:latin typeface="Century Gothic" panose="020B0502020202020204" pitchFamily="34" charset="0"/>
              </a:rPr>
              <a:t>3</a:t>
            </a:r>
            <a:r>
              <a:rPr lang="fr-FR" sz="1400">
                <a:latin typeface="Century Gothic" panose="020B0502020202020204" pitchFamily="34" charset="0"/>
              </a:rPr>
              <a:t> </a:t>
            </a:r>
            <a:r>
              <a:rPr lang="fr-FR" sz="1400" dirty="0">
                <a:latin typeface="Century Gothic" panose="020B0502020202020204" pitchFamily="34" charset="0"/>
              </a:rPr>
              <a:t>élèves maximum lors des</a:t>
            </a:r>
            <a:r>
              <a:rPr lang="fr-FR" sz="1400" b="1" dirty="0">
                <a:latin typeface="Century Gothic" panose="020B0502020202020204" pitchFamily="34" charset="0"/>
              </a:rPr>
              <a:t> cours de circulation</a:t>
            </a:r>
            <a:r>
              <a:rPr lang="fr-FR" sz="1400" dirty="0">
                <a:latin typeface="Century Gothic" panose="020B0502020202020204" pitchFamily="34" charset="0"/>
              </a:rPr>
              <a:t>. </a:t>
            </a:r>
          </a:p>
        </p:txBody>
      </p:sp>
    </p:spTree>
    <p:extLst>
      <p:ext uri="{BB962C8B-B14F-4D97-AF65-F5344CB8AC3E}">
        <p14:creationId xmlns:p14="http://schemas.microsoft.com/office/powerpoint/2010/main" val="187564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B9C41840-1C05-42AB-BD5E-5232137382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917" y="635086"/>
            <a:ext cx="1962295" cy="1752509"/>
          </a:xfrm>
          <a:prstGeom prst="rect">
            <a:avLst/>
          </a:prstGeom>
        </p:spPr>
      </p:pic>
      <p:sp>
        <p:nvSpPr>
          <p:cNvPr id="31" name="ZoneTexte 30">
            <a:extLst>
              <a:ext uri="{FF2B5EF4-FFF2-40B4-BE49-F238E27FC236}">
                <a16:creationId xmlns:a16="http://schemas.microsoft.com/office/drawing/2014/main" id="{D0C19008-7AA4-4623-8D02-0E973CE8FD4D}"/>
              </a:ext>
            </a:extLst>
          </p:cNvPr>
          <p:cNvSpPr txBox="1"/>
          <p:nvPr/>
        </p:nvSpPr>
        <p:spPr>
          <a:xfrm>
            <a:off x="504850" y="677137"/>
            <a:ext cx="5831383"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LES ENJEUX</a:t>
            </a:r>
            <a:br>
              <a:rPr kumimoji="0" lang="fr-FR" altLang="fr-FR"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DES FORMATIONS</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AUX PERMIS DE CONDUIRE</a:t>
            </a:r>
          </a:p>
        </p:txBody>
      </p:sp>
      <p:sp>
        <p:nvSpPr>
          <p:cNvPr id="41" name="Rectangle 40">
            <a:extLst>
              <a:ext uri="{FF2B5EF4-FFF2-40B4-BE49-F238E27FC236}">
                <a16:creationId xmlns:a16="http://schemas.microsoft.com/office/drawing/2014/main" id="{10C2365E-A5F6-49BC-AF85-BD9F48BF099C}"/>
              </a:ext>
            </a:extLst>
          </p:cNvPr>
          <p:cNvSpPr/>
          <p:nvPr/>
        </p:nvSpPr>
        <p:spPr>
          <a:xfrm>
            <a:off x="504851" y="2387595"/>
            <a:ext cx="3505640" cy="3827417"/>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2" name="Rectangle 41">
            <a:extLst>
              <a:ext uri="{FF2B5EF4-FFF2-40B4-BE49-F238E27FC236}">
                <a16:creationId xmlns:a16="http://schemas.microsoft.com/office/drawing/2014/main" id="{06685D79-8145-4D9E-B26E-DEBB60C660BC}"/>
              </a:ext>
            </a:extLst>
          </p:cNvPr>
          <p:cNvSpPr/>
          <p:nvPr/>
        </p:nvSpPr>
        <p:spPr>
          <a:xfrm>
            <a:off x="504851" y="2605715"/>
            <a:ext cx="3505640" cy="365760"/>
          </a:xfrm>
          <a:prstGeom prst="rect">
            <a:avLst/>
          </a:prstGeom>
          <a:solidFill>
            <a:srgbClr val="D0363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ENJEUX &amp; OBJECTIFS</a:t>
            </a:r>
          </a:p>
        </p:txBody>
      </p:sp>
      <p:sp>
        <p:nvSpPr>
          <p:cNvPr id="2" name="ZoneTexte 1">
            <a:extLst>
              <a:ext uri="{FF2B5EF4-FFF2-40B4-BE49-F238E27FC236}">
                <a16:creationId xmlns:a16="http://schemas.microsoft.com/office/drawing/2014/main" id="{1B3EA63D-2740-469F-8982-DB60772B46B1}"/>
              </a:ext>
            </a:extLst>
          </p:cNvPr>
          <p:cNvSpPr txBox="1"/>
          <p:nvPr/>
        </p:nvSpPr>
        <p:spPr>
          <a:xfrm>
            <a:off x="575888" y="3109828"/>
            <a:ext cx="3282079" cy="3170099"/>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L’obtention du permis de conduire est devenue un outil social indispensable pour une très grande partie des jeunes de notre société.</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Au-delà du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plaisir de conduire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l’utilisation d’un véhicule est souvent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indispensable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pour les études, le travail ou les loisirs.</a:t>
            </a: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b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&gt;&gt; ROULER EN SÉCURITÉ EST DONC UNE</a:t>
            </a:r>
            <a:b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NÉCESSITÉ POUR TOUS QUELQUE SOIT LE VEHICULE UTILISE.</a:t>
            </a:r>
          </a:p>
          <a:p>
            <a:pPr marL="0" marR="0" lvl="0" indent="0" algn="l" defTabSz="457200" rtl="0" eaLnBrk="1" latinLnBrk="0" hangingPunct="1">
              <a:lnSpc>
                <a:spcPct val="100000"/>
              </a:lnSpc>
              <a:spcBef>
                <a:spcPts val="0"/>
              </a:spcBef>
              <a:spcAft>
                <a:spcPts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L’objectif principal des écoles de conduite du réseau CER est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d’amener tout élève vers la réussite,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en transmettant à chacun la maîtrise de compétences en termes de </a:t>
            </a:r>
            <a: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savoir-être, savoirs, savoir-faire et savoir-devenir.</a:t>
            </a:r>
            <a:br>
              <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endParaRPr kumimoji="0" lang="fr-FR" altLang="fr-FR" sz="1000" b="1" i="0" u="none" strike="noStrike" kern="1200" cap="none" spc="0" normalizeH="0" baseline="0" noProof="0" dirty="0">
              <a:ln>
                <a:noFill/>
              </a:ln>
              <a:solidFill>
                <a:srgbClr val="D0363B"/>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Apprendre à conduire est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démarche éducative exigeante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devant être prise au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sérieux</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et avec </a:t>
            </a:r>
            <a:r>
              <a:rPr kumimoji="0" lang="fr-FR" altLang="fr-FR" sz="10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assiduité</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45" name="Triangle rectangle 44">
            <a:extLst>
              <a:ext uri="{FF2B5EF4-FFF2-40B4-BE49-F238E27FC236}">
                <a16:creationId xmlns:a16="http://schemas.microsoft.com/office/drawing/2014/main" id="{311EB5EC-0B2D-465A-B824-D46B858C47EB}"/>
              </a:ext>
            </a:extLst>
          </p:cNvPr>
          <p:cNvSpPr/>
          <p:nvPr/>
        </p:nvSpPr>
        <p:spPr>
          <a:xfrm rot="10800000">
            <a:off x="4215143" y="2540855"/>
            <a:ext cx="4511039" cy="3996630"/>
          </a:xfrm>
          <a:prstGeom prst="rtTriangle">
            <a:avLst/>
          </a:prstGeom>
          <a:solidFill>
            <a:srgbClr val="2D2D2D"/>
          </a:solidFill>
          <a:ln w="9525">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46" name="Triangle rectangle 45">
            <a:extLst>
              <a:ext uri="{FF2B5EF4-FFF2-40B4-BE49-F238E27FC236}">
                <a16:creationId xmlns:a16="http://schemas.microsoft.com/office/drawing/2014/main" id="{7B3A8E57-7443-4574-BF81-13635290F227}"/>
              </a:ext>
            </a:extLst>
          </p:cNvPr>
          <p:cNvSpPr/>
          <p:nvPr/>
        </p:nvSpPr>
        <p:spPr>
          <a:xfrm>
            <a:off x="4203406" y="2537538"/>
            <a:ext cx="4159722" cy="3685376"/>
          </a:xfrm>
          <a:prstGeom prst="rtTriangle">
            <a:avLst/>
          </a:prstGeom>
          <a:blipFill rotWithShape="1">
            <a:blip r:embed="rId3" cstate="print">
              <a:extLst>
                <a:ext uri="{28A0092B-C50C-407E-A947-70E740481C1C}">
                  <a14:useLocalDpi xmlns:a14="http://schemas.microsoft.com/office/drawing/2010/main" val="0"/>
                </a:ext>
              </a:extLst>
            </a:blip>
            <a:srcRect/>
            <a:stretch>
              <a:fillRect/>
            </a:stretch>
          </a:blipFill>
          <a:ln>
            <a:solidFill>
              <a:srgbClr val="F5F4E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47" name="Rectangle 46">
            <a:extLst>
              <a:ext uri="{FF2B5EF4-FFF2-40B4-BE49-F238E27FC236}">
                <a16:creationId xmlns:a16="http://schemas.microsoft.com/office/drawing/2014/main" id="{04221A2F-BC81-4013-BF47-6C6BFF9E6768}"/>
              </a:ext>
            </a:extLst>
          </p:cNvPr>
          <p:cNvSpPr/>
          <p:nvPr/>
        </p:nvSpPr>
        <p:spPr>
          <a:xfrm>
            <a:off x="4214258" y="2650539"/>
            <a:ext cx="4511039" cy="365760"/>
          </a:xfrm>
          <a:prstGeom prst="rect">
            <a:avLst/>
          </a:prstGeom>
          <a:solidFill>
            <a:srgbClr val="F5F4EE"/>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2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Comment sont évalués vos progrès ? </a:t>
            </a:r>
          </a:p>
        </p:txBody>
      </p:sp>
      <p:sp>
        <p:nvSpPr>
          <p:cNvPr id="48" name="ZoneTexte 47">
            <a:extLst>
              <a:ext uri="{FF2B5EF4-FFF2-40B4-BE49-F238E27FC236}">
                <a16:creationId xmlns:a16="http://schemas.microsoft.com/office/drawing/2014/main" id="{9A3ADCCD-25F8-479E-B6A7-39F4509B8A36}"/>
              </a:ext>
            </a:extLst>
          </p:cNvPr>
          <p:cNvSpPr txBox="1"/>
          <p:nvPr/>
        </p:nvSpPr>
        <p:spPr>
          <a:xfrm>
            <a:off x="5356746" y="3079669"/>
            <a:ext cx="3359842" cy="369332"/>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l’aide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grilles de progression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permettant</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valider vos acquis !</a:t>
            </a:r>
          </a:p>
        </p:txBody>
      </p:sp>
      <p:sp>
        <p:nvSpPr>
          <p:cNvPr id="50" name="ZoneTexte 49">
            <a:extLst>
              <a:ext uri="{FF2B5EF4-FFF2-40B4-BE49-F238E27FC236}">
                <a16:creationId xmlns:a16="http://schemas.microsoft.com/office/drawing/2014/main" id="{783D7752-E344-44CE-984E-E76B305B1781}"/>
              </a:ext>
            </a:extLst>
          </p:cNvPr>
          <p:cNvSpPr txBox="1"/>
          <p:nvPr/>
        </p:nvSpPr>
        <p:spPr>
          <a:xfrm>
            <a:off x="5431809" y="3408773"/>
            <a:ext cx="3284779" cy="507831"/>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L’enseignant évalue vos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savoirs comportementaux, techniques et environnementaux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au fil</a:t>
            </a:r>
            <a:b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 votre apprentissage. </a:t>
            </a:r>
          </a:p>
        </p:txBody>
      </p:sp>
      <p:sp>
        <p:nvSpPr>
          <p:cNvPr id="51" name="ZoneTexte 50">
            <a:extLst>
              <a:ext uri="{FF2B5EF4-FFF2-40B4-BE49-F238E27FC236}">
                <a16:creationId xmlns:a16="http://schemas.microsoft.com/office/drawing/2014/main" id="{8B8B444C-0694-4534-9A17-E0412DB5AE2B}"/>
              </a:ext>
            </a:extLst>
          </p:cNvPr>
          <p:cNvSpPr txBox="1"/>
          <p:nvPr/>
        </p:nvSpPr>
        <p:spPr>
          <a:xfrm>
            <a:off x="6417693" y="3963107"/>
            <a:ext cx="2358616" cy="1200329"/>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Des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évaluations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tout au long de votre parcours vous permettront également de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mesurer vos progrès</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et ainsi vous présenter aux épreuves du permis de conduire</a:t>
            </a:r>
            <a:r>
              <a:rPr kumimoji="0" lang="fr-FR" altLang="fr-FR" sz="900" b="0" i="0" u="none" strike="noStrike" kern="1200" cap="none" spc="0" normalizeH="0" noProof="0" dirty="0">
                <a:ln>
                  <a:noFill/>
                </a:ln>
                <a:solidFill>
                  <a:prstClr val="white"/>
                </a:solidFill>
                <a:effectLst/>
                <a:uLnTx/>
                <a:uFillTx/>
                <a:latin typeface="Century Gothic" panose="020B0502020202020204" pitchFamily="34" charset="0"/>
                <a:ea typeface="+mn-ea"/>
                <a:cs typeface="+mn-cs"/>
              </a:rPr>
              <a:t> </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lorsque </a:t>
            </a: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l’ensemble des 	compétences requises seront validées et qu’examen </a:t>
            </a:r>
          </a:p>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9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blanc sera effectué</a:t>
            </a:r>
            <a:r>
              <a:rPr kumimoji="0" lang="fr-FR" altLang="fr-FR" sz="9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sp>
        <p:nvSpPr>
          <p:cNvPr id="52" name="Rectangle 51">
            <a:extLst>
              <a:ext uri="{FF2B5EF4-FFF2-40B4-BE49-F238E27FC236}">
                <a16:creationId xmlns:a16="http://schemas.microsoft.com/office/drawing/2014/main" id="{D7DF4503-5260-4DF6-91A6-AEC9A57CB0A5}"/>
              </a:ext>
            </a:extLst>
          </p:cNvPr>
          <p:cNvSpPr/>
          <p:nvPr/>
        </p:nvSpPr>
        <p:spPr>
          <a:xfrm>
            <a:off x="8159931" y="6222914"/>
            <a:ext cx="653143" cy="14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53" name="Triangle rectangle 52">
            <a:extLst>
              <a:ext uri="{FF2B5EF4-FFF2-40B4-BE49-F238E27FC236}">
                <a16:creationId xmlns:a16="http://schemas.microsoft.com/office/drawing/2014/main" id="{999EF177-2EDD-47E4-A3E8-0E1AC2F887E8}"/>
              </a:ext>
            </a:extLst>
          </p:cNvPr>
          <p:cNvSpPr/>
          <p:nvPr/>
        </p:nvSpPr>
        <p:spPr>
          <a:xfrm rot="10800000">
            <a:off x="8456631" y="6366154"/>
            <a:ext cx="281287" cy="201146"/>
          </a:xfrm>
          <a:prstGeom prst="rtTriangle">
            <a:avLst/>
          </a:prstGeom>
          <a:solidFill>
            <a:srgbClr val="F5F4EE"/>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a:ln>
                <a:noFill/>
              </a:ln>
              <a:solidFill>
                <a:prstClr val="white"/>
              </a:solidFill>
              <a:effectLst/>
              <a:uLnTx/>
              <a:uFillTx/>
              <a:latin typeface="Montserrat"/>
              <a:ea typeface="+mn-ea"/>
              <a:cs typeface="+mn-cs"/>
            </a:endParaRPr>
          </a:p>
        </p:txBody>
      </p:sp>
      <p:pic>
        <p:nvPicPr>
          <p:cNvPr id="56" name="Image 55">
            <a:extLst>
              <a:ext uri="{FF2B5EF4-FFF2-40B4-BE49-F238E27FC236}">
                <a16:creationId xmlns:a16="http://schemas.microsoft.com/office/drawing/2014/main" id="{A9254B22-7D6B-42E8-A3D3-3BCA2A77D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424" y="5366731"/>
            <a:ext cx="713507" cy="712937"/>
          </a:xfrm>
          <a:prstGeom prst="rect">
            <a:avLst/>
          </a:prstGeom>
        </p:spPr>
      </p:pic>
      <p:sp>
        <p:nvSpPr>
          <p:cNvPr id="18" name="ZoneTexte 17">
            <a:extLst>
              <a:ext uri="{FF2B5EF4-FFF2-40B4-BE49-F238E27FC236}">
                <a16:creationId xmlns:a16="http://schemas.microsoft.com/office/drawing/2014/main" id="{EB5DA535-BC3C-48B1-89C4-98BC8B45DD19}"/>
              </a:ext>
            </a:extLst>
          </p:cNvPr>
          <p:cNvSpPr txBox="1"/>
          <p:nvPr/>
        </p:nvSpPr>
        <p:spPr>
          <a:xfrm>
            <a:off x="6922884" y="6509394"/>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2053059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THÉORIQUE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1687657" y="784980"/>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4279900" y="2501986"/>
            <a:ext cx="4373227"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4318000" y="2825149"/>
            <a:ext cx="4296443" cy="2554545"/>
          </a:xfrm>
          <a:prstGeom prst="rect">
            <a:avLst/>
          </a:prstGeom>
          <a:noFill/>
        </p:spPr>
        <p:txBody>
          <a:bodyPr wrap="square" numCol="1" rtlCol="0">
            <a:spAutoFit/>
          </a:bodyPr>
          <a:lstStyle/>
          <a:p>
            <a:pPr lvl="0" algn="just">
              <a:defRPr/>
            </a:pPr>
            <a:r>
              <a:rPr lang="fr-FR" altLang="fr-FR" sz="1000" b="1" dirty="0">
                <a:solidFill>
                  <a:prstClr val="black"/>
                </a:solidFill>
                <a:latin typeface="Century Gothic" panose="020B0502020202020204" pitchFamily="34" charset="0"/>
              </a:rPr>
              <a:t>Validité</a:t>
            </a:r>
          </a:p>
          <a:p>
            <a:pPr lvl="0" algn="just">
              <a:defRPr/>
            </a:pPr>
            <a:r>
              <a:rPr lang="fr-FR" altLang="fr-FR" sz="1000" dirty="0">
                <a:solidFill>
                  <a:prstClr val="black"/>
                </a:solidFill>
                <a:latin typeface="Century Gothic" panose="020B0502020202020204" pitchFamily="34" charset="0"/>
              </a:rPr>
              <a:t>La réussite au  "code" est valable pendant cinq ans.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b="1" dirty="0">
                <a:solidFill>
                  <a:prstClr val="black"/>
                </a:solidFill>
                <a:latin typeface="Century Gothic" panose="020B0502020202020204" pitchFamily="34" charset="0"/>
              </a:rPr>
              <a:t>Des règles à connaître tout au long de la vie</a:t>
            </a:r>
          </a:p>
          <a:p>
            <a:pPr lvl="0" algn="just">
              <a:defRPr/>
            </a:pPr>
            <a:r>
              <a:rPr lang="fr-FR" altLang="fr-FR" sz="1000" dirty="0">
                <a:solidFill>
                  <a:prstClr val="black"/>
                </a:solidFill>
                <a:latin typeface="Century Gothic" panose="020B0502020202020204" pitchFamily="34" charset="0"/>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p>
          <a:p>
            <a:pPr lvl="0" algn="just">
              <a:defRPr/>
            </a:pPr>
            <a:endParaRPr lang="fr-FR" altLang="fr-FR" sz="1000" dirty="0">
              <a:solidFill>
                <a:prstClr val="black"/>
              </a:solidFill>
              <a:latin typeface="Century Gothic" panose="020B0502020202020204" pitchFamily="34" charset="0"/>
            </a:endParaRPr>
          </a:p>
          <a:p>
            <a:pPr lvl="0" algn="just">
              <a:defRPr/>
            </a:pPr>
            <a:r>
              <a:rPr lang="fr-FR" altLang="fr-FR" sz="1000" dirty="0">
                <a:solidFill>
                  <a:prstClr val="black"/>
                </a:solidFill>
                <a:latin typeface="Century Gothic" panose="020B0502020202020204" pitchFamily="34" charset="0"/>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p>
        </p:txBody>
      </p:sp>
      <p:sp>
        <p:nvSpPr>
          <p:cNvPr id="16" name="Rectangle 15">
            <a:extLst>
              <a:ext uri="{FF2B5EF4-FFF2-40B4-BE49-F238E27FC236}">
                <a16:creationId xmlns:a16="http://schemas.microsoft.com/office/drawing/2014/main" id="{93FCF262-7430-4764-A976-6E1525BA0EA7}"/>
              </a:ext>
            </a:extLst>
          </p:cNvPr>
          <p:cNvSpPr/>
          <p:nvPr/>
        </p:nvSpPr>
        <p:spPr>
          <a:xfrm>
            <a:off x="57918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458298" y="2501986"/>
            <a:ext cx="3504102" cy="3723564"/>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529557" y="2565599"/>
            <a:ext cx="3470943" cy="3477875"/>
          </a:xfrm>
          <a:prstGeom prst="rect">
            <a:avLst/>
          </a:prstGeom>
          <a:noFill/>
        </p:spPr>
        <p:txBody>
          <a:bodyPr wrap="square" numCol="1" rtlCol="0">
            <a:spAutoFit/>
          </a:bodyPr>
          <a:lstStyle/>
          <a:p>
            <a:pPr lvl="0">
              <a:defRPr/>
            </a:pPr>
            <a:r>
              <a:rPr lang="fr-FR" altLang="fr-FR" sz="1000" dirty="0">
                <a:solidFill>
                  <a:prstClr val="white"/>
                </a:solidFill>
                <a:latin typeface="Century Gothic" panose="020B0502020202020204" pitchFamily="34" charset="0"/>
              </a:rPr>
              <a:t>L'épreuve théorique (ou "code") est obligatoire pour pouvoir se présenter à l'épreuve pratique. Quelle que soit la catégorie de permis visée, cette épreuve est obligatoire. </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Déroulement</a:t>
            </a:r>
          </a:p>
          <a:p>
            <a:pPr lvl="0">
              <a:defRPr/>
            </a:pPr>
            <a:r>
              <a:rPr lang="fr-FR" altLang="fr-FR" sz="1000" dirty="0">
                <a:solidFill>
                  <a:prstClr val="white"/>
                </a:solidFill>
                <a:latin typeface="Century Gothic" panose="020B0502020202020204" pitchFamily="34" charset="0"/>
              </a:rPr>
              <a:t>L'épreuve du Code de la route a été privatisée. Désormais, l'épreuve ne se passe plus en Préfecture avec un inspecteur mais chez l'un des opérateurs privés qui ont l'agrément pour faire passer l'examen.</a:t>
            </a:r>
          </a:p>
          <a:p>
            <a:pPr lvl="0">
              <a:defRPr/>
            </a:pPr>
            <a:r>
              <a:rPr lang="fr-FR" altLang="fr-FR" sz="1000" dirty="0">
                <a:solidFill>
                  <a:prstClr val="white"/>
                </a:solidFill>
                <a:latin typeface="Century Gothic" panose="020B0502020202020204" pitchFamily="34" charset="0"/>
              </a:rPr>
              <a:t>L'examen coûte 30€, dure environ 30 minutes, avec 40 questions dont 4 vidéos, L’épreuve se passe sur tablette ou ordinateur individuel.</a:t>
            </a:r>
          </a:p>
          <a:p>
            <a:pPr lvl="0">
              <a:defRPr/>
            </a:pPr>
            <a:endParaRPr lang="fr-FR" altLang="fr-FR" sz="1000" dirty="0">
              <a:solidFill>
                <a:prstClr val="white"/>
              </a:solidFill>
              <a:latin typeface="Century Gothic" panose="020B0502020202020204" pitchFamily="34" charset="0"/>
            </a:endParaRPr>
          </a:p>
          <a:p>
            <a:pPr lvl="0">
              <a:defRPr/>
            </a:pPr>
            <a:r>
              <a:rPr lang="fr-FR" altLang="fr-FR" sz="1000" dirty="0">
                <a:solidFill>
                  <a:prstClr val="white"/>
                </a:solidFill>
                <a:latin typeface="Century Gothic" panose="020B0502020202020204" pitchFamily="34" charset="0"/>
              </a:rPr>
              <a:t>Pour s'inscrire à l'examen, il suffit d'avoir un numéro NEPH valide, qui vous est fourni lors de l'enregistrement de votre dossier sur l’ANTS.</a:t>
            </a:r>
            <a:br>
              <a:rPr lang="fr-FR" altLang="fr-FR" sz="1000" dirty="0">
                <a:solidFill>
                  <a:prstClr val="white"/>
                </a:solidFill>
                <a:latin typeface="Century Gothic" panose="020B0502020202020204" pitchFamily="34" charset="0"/>
              </a:rPr>
            </a:br>
            <a:endParaRPr lang="fr-FR" altLang="fr-FR" sz="1000" dirty="0">
              <a:solidFill>
                <a:prstClr val="white"/>
              </a:solidFill>
              <a:latin typeface="Century Gothic" panose="020B0502020202020204" pitchFamily="34" charset="0"/>
            </a:endParaRPr>
          </a:p>
          <a:p>
            <a:pPr lvl="0">
              <a:defRPr/>
            </a:pPr>
            <a:endParaRPr lang="fr-FR" altLang="fr-FR" sz="1000" dirty="0">
              <a:solidFill>
                <a:prstClr val="white"/>
              </a:solidFill>
              <a:latin typeface="Century Gothic" panose="020B0502020202020204" pitchFamily="34" charset="0"/>
            </a:endParaRPr>
          </a:p>
          <a:p>
            <a:pPr lvl="0">
              <a:defRPr/>
            </a:pPr>
            <a:r>
              <a:rPr lang="fr-FR" altLang="fr-FR" sz="1000" b="1" dirty="0">
                <a:solidFill>
                  <a:prstClr val="white"/>
                </a:solidFill>
                <a:latin typeface="Century Gothic" panose="020B0502020202020204" pitchFamily="34" charset="0"/>
              </a:rPr>
              <a:t>Obtention du "code"</a:t>
            </a:r>
          </a:p>
          <a:p>
            <a:pPr lvl="0">
              <a:defRPr/>
            </a:pPr>
            <a:r>
              <a:rPr lang="fr-FR" altLang="fr-FR" sz="1000" dirty="0">
                <a:solidFill>
                  <a:prstClr val="white"/>
                </a:solidFill>
                <a:latin typeface="Century Gothic" panose="020B0502020202020204" pitchFamily="34" charset="0"/>
              </a:rPr>
              <a:t>Les candidats sont reçus à l’examen à partir de 35 bonnes réponses sur 40 questions.</a:t>
            </a: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Tree>
    <p:extLst>
      <p:ext uri="{BB962C8B-B14F-4D97-AF65-F5344CB8AC3E}">
        <p14:creationId xmlns:p14="http://schemas.microsoft.com/office/powerpoint/2010/main" val="143257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DE CONDUIRE</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2074">
            <a:off x="1813729" y="783453"/>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223083"/>
            <a:ext cx="3405930" cy="3999421"/>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23987"/>
          </a:xfrm>
          <a:prstGeom prst="rect">
            <a:avLst/>
          </a:prstGeom>
          <a:noFill/>
        </p:spPr>
        <p:txBody>
          <a:bodyPr wrap="square" numCol="1" rtlCol="0">
            <a:spAutoFit/>
          </a:bodyPr>
          <a:lstStyle/>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Réaliser un parcours empruntant des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voies à caractère urbain, routier et/ou autoroutier.</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Suivre un itinéraire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 vous rendre vers une destination préalablement établie, en vous guidant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manière autonome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pendant une durée globale d’environ cinq minutes.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Réaliser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 manœuvres.</a:t>
            </a:r>
          </a:p>
          <a:p>
            <a:pPr marL="171450" lvl="0" indent="-171450" algn="just">
              <a:buFont typeface="Wingdings" panose="05000000000000000000" pitchFamily="2" charset="2"/>
              <a:buChar char="§"/>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Procéder à la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vérification d’un élément technique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l’intérieur </a:t>
            </a:r>
            <a:r>
              <a:rPr lang="fr-FR" altLang="fr-FR" sz="1000" dirty="0">
                <a:solidFill>
                  <a:prstClr val="black"/>
                </a:solidFill>
                <a:latin typeface="Century Gothic" panose="020B0502020202020204" pitchFamily="34" charset="0"/>
              </a:rPr>
              <a:t>ou</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à l’extérieur du véhicule et répondre à une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question en lien avec la sécurité routière </a:t>
            </a:r>
            <a:r>
              <a:rPr lang="fr-FR" altLang="fr-FR" sz="1000" dirty="0">
                <a:latin typeface="Century Gothic" panose="020B0502020202020204" pitchFamily="34" charset="0"/>
              </a:rPr>
              <a:t>et à une question portant sur les notions élémentaires de premiers secours.</a:t>
            </a:r>
            <a:endPar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ndParaRP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Appliquer les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règles du code de la route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notamment les limitations de vitesse s’appliquant aux élèves conducteurs.</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Adapter votre conduite dans un souci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d’économie de carburant </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et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limitation de rejet de gaz à effet de serre.</a:t>
            </a:r>
          </a:p>
          <a:p>
            <a:pPr marL="171450" marR="0" lvl="0" indent="-171450" algn="just" defTabSz="457200" rtl="0" eaLnBrk="1" latinLnBrk="0" hangingPunct="1">
              <a:lnSpc>
                <a:spcPct val="100000"/>
              </a:lnSpc>
              <a:spcBef>
                <a:spcPts val="0"/>
              </a:spcBef>
              <a:spcAft>
                <a:spcPts val="0"/>
              </a:spcAft>
              <a:buClrTx/>
              <a:buSzTx/>
              <a:buFont typeface="Wingdings" panose="05000000000000000000" pitchFamily="2" charset="2"/>
              <a:buChar char="§"/>
              <a:tabLst/>
              <a:defRPr/>
            </a:pP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Faire preuve de </a:t>
            </a:r>
            <a:r>
              <a:rPr kumimoji="0" lang="fr-FR" altLang="fr-FR" sz="1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courtoisie</a:t>
            </a:r>
            <a:r>
              <a:rPr kumimoji="0" lang="fr-FR" altLang="fr-FR"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envers les autres usagers, et notamment les plus vulnérables.</a:t>
            </a:r>
          </a:p>
        </p:txBody>
      </p:sp>
      <p:sp>
        <p:nvSpPr>
          <p:cNvPr id="16" name="Rectangle 15">
            <a:extLst>
              <a:ext uri="{FF2B5EF4-FFF2-40B4-BE49-F238E27FC236}">
                <a16:creationId xmlns:a16="http://schemas.microsoft.com/office/drawing/2014/main" id="{93FCF262-7430-4764-A976-6E1525BA0EA7}"/>
              </a:ext>
            </a:extLst>
          </p:cNvPr>
          <p:cNvSpPr/>
          <p:nvPr/>
        </p:nvSpPr>
        <p:spPr>
          <a:xfrm>
            <a:off x="5303356" y="2087511"/>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CRITÈRES D’ÉVALUATION</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4093428"/>
          </a:xfrm>
          <a:prstGeom prst="rect">
            <a:avLst/>
          </a:prstGeom>
          <a:noFill/>
        </p:spPr>
        <p:txBody>
          <a:bodyPr wrap="square" numCol="1" rtlCol="0">
            <a:spAutoFit/>
          </a:bodyPr>
          <a:lstStyle/>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L’épreuve pratique de l’examen du permis de conduire est évaluée par un expert :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l’inspecteur du permis de conduire et de la sécurité routière.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L’évaluation réalisée par l’expert est basée sur des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textes réglementaires et instructions précises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qui en fixent les modalités. L’épreuve</a:t>
            </a:r>
            <a:r>
              <a:rPr lang="fr-FR" altLang="fr-FR" sz="1000" dirty="0">
                <a:solidFill>
                  <a:prstClr val="white"/>
                </a:solidFill>
                <a:latin typeface="Century Gothic" panose="020B0502020202020204" pitchFamily="34" charset="0"/>
              </a:rPr>
              <a:t> dure 32 minutes,</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Cette évaluation consiste en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bilan des compétences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nécessaires et fondamentales devant être acquises pour une </a:t>
            </a:r>
            <a:r>
              <a:rPr kumimoji="0" lang="fr-FR" altLang="fr-FR" sz="10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conduite en sécurité</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car la conduite est un acte difficile qui engage une responsabilité forte.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L’expert s’attache à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valoriser vos acquis comportementaux</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plutôt que vos faiblesses. Il réalise ainsi un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inventaire des points positifs et des points négatifs</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restitués par rapport à une compétence donnée.</a:t>
            </a:r>
            <a:r>
              <a:rPr lang="fr-FR" altLang="fr-FR" sz="1000" dirty="0">
                <a:solidFill>
                  <a:prstClr val="white"/>
                </a:solidFill>
                <a:latin typeface="Century Gothic" panose="020B0502020202020204" pitchFamily="34" charset="0"/>
              </a:rPr>
              <a:t> </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échange entre l’expert et vous peut s’instaurer au cours de l’épreuve.</a:t>
            </a:r>
            <a:b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endPar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 l’issue de l’épreuve, l’expert retranscrit de façon formelle ce bilan de compétences dans une </a:t>
            </a: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grille</a:t>
            </a: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d’évaluation</a:t>
            </a: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a:p>
            <a:pPr marL="0" marR="0" lvl="0" indent="0" algn="l" defTabSz="457200" rtl="0" eaLnBrk="1" latinLnBrk="0" hangingPunct="1">
              <a:lnSpc>
                <a:spcPct val="100000"/>
              </a:lnSpc>
              <a:spcBef>
                <a:spcPts val="0"/>
              </a:spcBef>
              <a:spcAft>
                <a:spcPts val="0"/>
              </a:spcAft>
              <a:buClrTx/>
              <a:buSzTx/>
              <a:buFontTx/>
              <a:buNone/>
              <a:tabLst/>
              <a:defRPr/>
            </a:pPr>
            <a:endParaRPr lang="fr-FR" altLang="fr-FR" sz="1000" dirty="0">
              <a:solidFill>
                <a:prstClr val="white"/>
              </a:solidFill>
              <a:latin typeface="Century Gothic" panose="020B0502020202020204" pitchFamily="34" charset="0"/>
            </a:endParaRPr>
          </a:p>
          <a:p>
            <a:pPr marL="0" marR="0" lvl="0" indent="0" algn="l" defTabSz="457200" rtl="0" eaLnBrk="1"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Votre école de conduite vous accompagne à l’examen et l’enseignant de la conduite est présent à l’arrière du véhicule.</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pic>
        <p:nvPicPr>
          <p:cNvPr id="7" name="Image 6">
            <a:extLst>
              <a:ext uri="{FF2B5EF4-FFF2-40B4-BE49-F238E27FC236}">
                <a16:creationId xmlns:a16="http://schemas.microsoft.com/office/drawing/2014/main" id="{18E18B21-953A-4481-A39A-D5CA48B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711" y="2406293"/>
            <a:ext cx="908533" cy="447088"/>
          </a:xfrm>
          <a:prstGeom prst="rect">
            <a:avLst/>
          </a:prstGeom>
        </p:spPr>
      </p:pic>
    </p:spTree>
    <p:extLst>
      <p:ext uri="{BB962C8B-B14F-4D97-AF65-F5344CB8AC3E}">
        <p14:creationId xmlns:p14="http://schemas.microsoft.com/office/powerpoint/2010/main" val="158374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D0C19008-7AA4-4623-8D02-0E973CE8FD4D}"/>
              </a:ext>
            </a:extLst>
          </p:cNvPr>
          <p:cNvSpPr txBox="1"/>
          <p:nvPr/>
        </p:nvSpPr>
        <p:spPr>
          <a:xfrm>
            <a:off x="1602297" y="520897"/>
            <a:ext cx="7063530" cy="1569660"/>
          </a:xfrm>
          <a:prstGeom prst="rect">
            <a:avLst/>
          </a:prstGeom>
          <a:noFill/>
        </p:spPr>
        <p:txBody>
          <a:bodyPr wrap="square" numCol="1" rtlCol="0">
            <a:spAutoFit/>
          </a:bodyPr>
          <a:lstStyle/>
          <a:p>
            <a:pPr marL="0" marR="0" lvl="0" indent="0" algn="r" defTabSz="457200" rtl="0" eaLnBrk="1" latinLnBrk="0" hangingPunct="1">
              <a:lnSpc>
                <a:spcPct val="100000"/>
              </a:lnSpc>
              <a:spcBef>
                <a:spcPts val="0"/>
              </a:spcBef>
              <a:spcAft>
                <a:spcPts val="0"/>
              </a:spcAft>
              <a:buClrTx/>
              <a:buSzTx/>
              <a:buFontTx/>
              <a:buNone/>
              <a:tabLst/>
              <a:defRPr/>
            </a:pPr>
            <a: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t>TOUT SAVOIR SUR</a:t>
            </a:r>
            <a:br>
              <a:rPr kumimoji="0" lang="fr-FR" altLang="fr-FR" sz="3200" b="1" i="0" u="sng" strike="noStrike" kern="1200" cap="none" spc="0" normalizeH="0" baseline="0" noProof="0" dirty="0">
                <a:ln>
                  <a:noFill/>
                </a:ln>
                <a:solidFill>
                  <a:srgbClr val="D0363B"/>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L’EXAMEN PRATIQUE</a:t>
            </a:r>
            <a:b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br>
            <a:r>
              <a:rPr kumimoji="0" lang="fr-FR" altLang="fr-FR" sz="32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DU PERMIS A2</a:t>
            </a:r>
          </a:p>
        </p:txBody>
      </p:sp>
      <p:pic>
        <p:nvPicPr>
          <p:cNvPr id="6" name="Image 5">
            <a:extLst>
              <a:ext uri="{FF2B5EF4-FFF2-40B4-BE49-F238E27FC236}">
                <a16:creationId xmlns:a16="http://schemas.microsoft.com/office/drawing/2014/main" id="{5A85318A-3321-4639-B737-03A4E0C072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32860">
            <a:off x="2467363" y="723445"/>
            <a:ext cx="1045382" cy="1044547"/>
          </a:xfrm>
          <a:prstGeom prst="rect">
            <a:avLst/>
          </a:prstGeom>
        </p:spPr>
      </p:pic>
      <p:sp>
        <p:nvSpPr>
          <p:cNvPr id="11" name="Rectangle 10">
            <a:extLst>
              <a:ext uri="{FF2B5EF4-FFF2-40B4-BE49-F238E27FC236}">
                <a16:creationId xmlns:a16="http://schemas.microsoft.com/office/drawing/2014/main" id="{7A4918A1-CB1A-46D7-B60B-D22536D05AF7}"/>
              </a:ext>
            </a:extLst>
          </p:cNvPr>
          <p:cNvSpPr/>
          <p:nvPr/>
        </p:nvSpPr>
        <p:spPr>
          <a:xfrm>
            <a:off x="5030713" y="2501986"/>
            <a:ext cx="3405930" cy="3720518"/>
          </a:xfrm>
          <a:prstGeom prst="rect">
            <a:avLst/>
          </a:prstGeom>
          <a:solidFill>
            <a:srgbClr val="F5F4EE"/>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2" name="ZoneTexte 11">
            <a:extLst>
              <a:ext uri="{FF2B5EF4-FFF2-40B4-BE49-F238E27FC236}">
                <a16:creationId xmlns:a16="http://schemas.microsoft.com/office/drawing/2014/main" id="{9CD46DA5-137C-4B8E-B36E-F6E11A3C1E09}"/>
              </a:ext>
            </a:extLst>
          </p:cNvPr>
          <p:cNvSpPr txBox="1"/>
          <p:nvPr/>
        </p:nvSpPr>
        <p:spPr>
          <a:xfrm>
            <a:off x="5055763" y="2875949"/>
            <a:ext cx="3330430" cy="3370153"/>
          </a:xfrm>
          <a:prstGeom prst="rect">
            <a:avLst/>
          </a:prstGeom>
          <a:noFill/>
        </p:spPr>
        <p:txBody>
          <a:bodyPr wrap="square" numCol="1" rtlCol="0">
            <a:spAutoFit/>
          </a:bodyPr>
          <a:lstStyle/>
          <a:p>
            <a:pPr fontAlgn="base"/>
            <a:r>
              <a:rPr lang="fr-FR" altLang="fr-FR" sz="1200" dirty="0">
                <a:latin typeface="Century Gothic" panose="020B0502020202020204" pitchFamily="34" charset="0"/>
              </a:rPr>
              <a:t>À l'issue des épreuves, l'examinateur délivre un certificat d'examen du permis de conduire. Si le résultat est favorable, le certificat d'examen vaut titre de conduite pendant </a:t>
            </a:r>
            <a:r>
              <a:rPr lang="fr-FR" altLang="fr-FR" sz="1200" u="sng" dirty="0">
                <a:latin typeface="Century Gothic" panose="020B0502020202020204" pitchFamily="34" charset="0"/>
              </a:rPr>
              <a:t>4</a:t>
            </a:r>
            <a:r>
              <a:rPr lang="fr-FR" altLang="fr-FR" sz="1200" dirty="0">
                <a:latin typeface="Century Gothic" panose="020B0502020202020204" pitchFamily="34" charset="0"/>
              </a:rPr>
              <a:t> mois, en attendant la délivrance du permis de conduire définitif.</a:t>
            </a:r>
          </a:p>
          <a:p>
            <a:pPr fontAlgn="base"/>
            <a:endParaRPr lang="fr-FR" altLang="fr-FR" sz="1200" dirty="0">
              <a:latin typeface="Century Gothic" panose="020B0502020202020204" pitchFamily="34" charset="0"/>
            </a:endParaRPr>
          </a:p>
          <a:p>
            <a:pPr fontAlgn="base"/>
            <a:r>
              <a:rPr lang="fr-FR" altLang="fr-FR" sz="1200" dirty="0">
                <a:latin typeface="Century Gothic" panose="020B0502020202020204" pitchFamily="34" charset="0"/>
              </a:rPr>
              <a:t>Il permet au conducteur de conduire seulement sur le territoire national.</a:t>
            </a: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200" dirty="0">
              <a:latin typeface="Century Gothic" panose="020B0502020202020204" pitchFamily="34" charset="0"/>
            </a:endParaRPr>
          </a:p>
          <a:p>
            <a:pPr fontAlgn="base"/>
            <a:endParaRPr lang="fr-FR" altLang="fr-FR" sz="1100" dirty="0">
              <a:latin typeface="Century Gothic" panose="020B0502020202020204" pitchFamily="34" charset="0"/>
            </a:endParaRPr>
          </a:p>
          <a:p>
            <a:pPr fontAlgn="base"/>
            <a:r>
              <a:rPr lang="fr-FR" altLang="fr-FR" sz="1100" dirty="0">
                <a:latin typeface="Century Gothic" panose="020B0502020202020204" pitchFamily="34" charset="0"/>
              </a:rPr>
              <a:t>Source: </a:t>
            </a:r>
          </a:p>
          <a:p>
            <a:pPr fontAlgn="base"/>
            <a:r>
              <a:rPr lang="fr-FR" altLang="fr-FR" sz="1100" dirty="0">
                <a:latin typeface="Century Gothic" panose="020B0502020202020204" pitchFamily="34" charset="0"/>
                <a:hlinkClick r:id="rId3"/>
              </a:rPr>
              <a:t>www.sécurité-routière.gouv.fr</a:t>
            </a:r>
            <a:endParaRPr lang="fr-FR" altLang="fr-FR" sz="1100" dirty="0">
              <a:latin typeface="Century Gothic" panose="020B0502020202020204" pitchFamily="34" charset="0"/>
            </a:endParaRPr>
          </a:p>
        </p:txBody>
      </p:sp>
      <p:sp>
        <p:nvSpPr>
          <p:cNvPr id="16" name="Rectangle 15">
            <a:extLst>
              <a:ext uri="{FF2B5EF4-FFF2-40B4-BE49-F238E27FC236}">
                <a16:creationId xmlns:a16="http://schemas.microsoft.com/office/drawing/2014/main" id="{93FCF262-7430-4764-A976-6E1525BA0EA7}"/>
              </a:ext>
            </a:extLst>
          </p:cNvPr>
          <p:cNvSpPr/>
          <p:nvPr/>
        </p:nvSpPr>
        <p:spPr>
          <a:xfrm>
            <a:off x="5575999" y="2505389"/>
            <a:ext cx="2860644" cy="293615"/>
          </a:xfrm>
          <a:prstGeom prst="rect">
            <a:avLst/>
          </a:prstGeom>
          <a:solidFill>
            <a:srgbClr val="D0363B"/>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kumimoji="0" lang="fr-FR" altLang="fr-FR"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ISSUE DES EPREUVES</a:t>
            </a:r>
          </a:p>
        </p:txBody>
      </p:sp>
      <p:sp>
        <p:nvSpPr>
          <p:cNvPr id="26" name="Rectangle 25">
            <a:extLst>
              <a:ext uri="{FF2B5EF4-FFF2-40B4-BE49-F238E27FC236}">
                <a16:creationId xmlns:a16="http://schemas.microsoft.com/office/drawing/2014/main" id="{5CD78135-B356-4814-9343-0F00D231E9BD}"/>
              </a:ext>
            </a:extLst>
          </p:cNvPr>
          <p:cNvSpPr/>
          <p:nvPr/>
        </p:nvSpPr>
        <p:spPr>
          <a:xfrm>
            <a:off x="674198" y="2090557"/>
            <a:ext cx="3986702" cy="4134993"/>
          </a:xfrm>
          <a:prstGeom prst="rect">
            <a:avLst/>
          </a:prstGeom>
          <a:solidFill>
            <a:srgbClr val="3D3E44"/>
          </a:solidFill>
          <a:ln>
            <a:solidFill>
              <a:srgbClr val="2D2D2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endParaRPr kumimoji="0" lang="fr-FR" altLang="fr-FR" sz="18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1B3EA63D-2740-469F-8982-DB60772B46B1}"/>
              </a:ext>
            </a:extLst>
          </p:cNvPr>
          <p:cNvSpPr txBox="1"/>
          <p:nvPr/>
        </p:nvSpPr>
        <p:spPr>
          <a:xfrm>
            <a:off x="707357" y="2105164"/>
            <a:ext cx="3953544" cy="3600986"/>
          </a:xfrm>
          <a:prstGeom prst="rect">
            <a:avLst/>
          </a:prstGeom>
          <a:noFill/>
        </p:spPr>
        <p:txBody>
          <a:bodyPr wrap="square" numCol="1" rtlCol="0">
            <a:spAutoFit/>
          </a:bodyPr>
          <a:lstStyle/>
          <a:p>
            <a:pPr fontAlgn="base"/>
            <a:r>
              <a:rPr lang="fr-FR" altLang="fr-FR" sz="1200" dirty="0">
                <a:solidFill>
                  <a:schemeClr val="bg1"/>
                </a:solidFill>
                <a:latin typeface="Century Gothic" panose="020B0502020202020204" pitchFamily="34" charset="0"/>
              </a:rPr>
              <a:t>L'examen pratique comprend deux phases : </a:t>
            </a: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hors circulation de 10 minutes </a:t>
            </a:r>
            <a:r>
              <a:rPr lang="fr-FR" altLang="fr-FR" sz="1200" dirty="0">
                <a:solidFill>
                  <a:schemeClr val="bg1"/>
                </a:solidFill>
                <a:latin typeface="Century Gothic" panose="020B0502020202020204" pitchFamily="34" charset="0"/>
              </a:rPr>
              <a:t>qui comprend une vérification du véhicule, un test de maniabilité (maîtrise de la moto sans l'aide du moteur, à allure lente et à allure normale) </a:t>
            </a:r>
          </a:p>
          <a:p>
            <a:endParaRPr lang="fr-FR" altLang="fr-FR" sz="1200" dirty="0">
              <a:solidFill>
                <a:schemeClr val="bg1"/>
              </a:solidFill>
              <a:latin typeface="Century Gothic" panose="020B0502020202020204" pitchFamily="34" charset="0"/>
            </a:endParaRPr>
          </a:p>
          <a:p>
            <a:endParaRPr lang="fr-FR" altLang="fr-FR" sz="1200" dirty="0">
              <a:solidFill>
                <a:schemeClr val="bg1"/>
              </a:solidFill>
              <a:latin typeface="Century Gothic" panose="020B0502020202020204" pitchFamily="34" charset="0"/>
            </a:endParaRPr>
          </a:p>
          <a:p>
            <a:pPr fontAlgn="base"/>
            <a:endParaRPr lang="fr-FR" altLang="fr-FR" sz="1200" dirty="0">
              <a:solidFill>
                <a:schemeClr val="bg1"/>
              </a:solidFill>
              <a:latin typeface="Century Gothic" panose="020B0502020202020204" pitchFamily="34" charset="0"/>
            </a:endParaRPr>
          </a:p>
          <a:p>
            <a:pPr fontAlgn="base"/>
            <a:r>
              <a:rPr lang="fr-FR" altLang="fr-FR" sz="1200" b="1" dirty="0">
                <a:solidFill>
                  <a:schemeClr val="bg1"/>
                </a:solidFill>
                <a:latin typeface="Century Gothic" panose="020B0502020202020204" pitchFamily="34" charset="0"/>
              </a:rPr>
              <a:t>Une épreuve en circulation de 40 minutes</a:t>
            </a:r>
            <a:r>
              <a:rPr lang="fr-FR" altLang="fr-FR" sz="1200" dirty="0">
                <a:solidFill>
                  <a:schemeClr val="bg1"/>
                </a:solidFill>
                <a:latin typeface="Century Gothic" panose="020B0502020202020204" pitchFamily="34" charset="0"/>
              </a:rPr>
              <a:t>, si la première épreuve s’est conclue positivement, qui explore huit domaines de compétence : utiliser les commandes, prendre l'information, analyser et décider, communiquer, diriger son véhicule, adapter son allure, utiliser la chaussée et maintenir les espaces de sécurité</a:t>
            </a:r>
          </a:p>
        </p:txBody>
      </p:sp>
      <p:sp>
        <p:nvSpPr>
          <p:cNvPr id="9" name="ZoneTexte 8">
            <a:extLst>
              <a:ext uri="{FF2B5EF4-FFF2-40B4-BE49-F238E27FC236}">
                <a16:creationId xmlns:a16="http://schemas.microsoft.com/office/drawing/2014/main" id="{52DAC24F-A940-4822-98B4-766BE40CD6C3}"/>
              </a:ext>
            </a:extLst>
          </p:cNvPr>
          <p:cNvSpPr txBox="1"/>
          <p:nvPr/>
        </p:nvSpPr>
        <p:spPr>
          <a:xfrm>
            <a:off x="6841221" y="6518517"/>
            <a:ext cx="2116341" cy="230832"/>
          </a:xfrm>
          <a:prstGeom prst="rect">
            <a:avLst/>
          </a:prstGeom>
          <a:noFill/>
        </p:spPr>
        <p:txBody>
          <a:bodyPr wrap="square" numCol="1" rtlCol="0">
            <a:spAutoFit/>
          </a:bodyPr>
          <a:lstStyle/>
          <a:p>
            <a:r>
              <a:rPr lang="fr-FR" altLang="fr-FR" sz="900" dirty="0">
                <a:latin typeface="Century Gothic" panose="020B0502020202020204" pitchFamily="34" charset="0"/>
              </a:rPr>
              <a:t>CRITÈRE 1.2 DU LABEL DE L’ETAT</a:t>
            </a:r>
          </a:p>
        </p:txBody>
      </p:sp>
      <p:sp>
        <p:nvSpPr>
          <p:cNvPr id="10" name="object 15">
            <a:extLst>
              <a:ext uri="{FF2B5EF4-FFF2-40B4-BE49-F238E27FC236}">
                <a16:creationId xmlns:a16="http://schemas.microsoft.com/office/drawing/2014/main" id="{EC99D9B0-0B84-45ED-9EAC-2BCC7B3AA2B5}"/>
              </a:ext>
            </a:extLst>
          </p:cNvPr>
          <p:cNvSpPr/>
          <p:nvPr/>
        </p:nvSpPr>
        <p:spPr>
          <a:xfrm>
            <a:off x="5442411" y="4668433"/>
            <a:ext cx="1080000" cy="1080000"/>
          </a:xfrm>
          <a:prstGeom prst="rect">
            <a:avLst/>
          </a:prstGeom>
          <a:blipFill>
            <a:blip r:embed="rId4" cstate="print"/>
            <a:stretch>
              <a:fillRect/>
            </a:stretch>
          </a:blipFill>
        </p:spPr>
        <p:txBody>
          <a:bodyPr wrap="square" lIns="0" tIns="0" rIns="0" bIns="0" numCol="1" rtlCol="0"/>
          <a:lstStyle/>
          <a:p>
            <a:endParaRPr dirty="0"/>
          </a:p>
        </p:txBody>
      </p:sp>
      <p:sp>
        <p:nvSpPr>
          <p:cNvPr id="13" name="object 15">
            <a:extLst>
              <a:ext uri="{FF2B5EF4-FFF2-40B4-BE49-F238E27FC236}">
                <a16:creationId xmlns:a16="http://schemas.microsoft.com/office/drawing/2014/main" id="{07573F38-D800-4D2C-9651-B9D59DF346CF}"/>
              </a:ext>
            </a:extLst>
          </p:cNvPr>
          <p:cNvSpPr/>
          <p:nvPr/>
        </p:nvSpPr>
        <p:spPr>
          <a:xfrm>
            <a:off x="6867960" y="4666284"/>
            <a:ext cx="1080000" cy="1080000"/>
          </a:xfrm>
          <a:prstGeom prst="rect">
            <a:avLst/>
          </a:prstGeom>
          <a:blipFill>
            <a:blip r:embed="rId5" cstate="print"/>
            <a:stretch>
              <a:fillRect/>
            </a:stretch>
          </a:blipFill>
        </p:spPr>
        <p:txBody>
          <a:bodyPr wrap="square" lIns="0" tIns="0" rIns="0" bIns="0" numCol="1" rtlCol="0"/>
          <a:lstStyle/>
          <a:p>
            <a:endParaRPr dirty="0"/>
          </a:p>
        </p:txBody>
      </p:sp>
    </p:spTree>
    <p:extLst>
      <p:ext uri="{BB962C8B-B14F-4D97-AF65-F5344CB8AC3E}">
        <p14:creationId xmlns:p14="http://schemas.microsoft.com/office/powerpoint/2010/main" val="1771883022"/>
      </p:ext>
    </p:extLst>
  </p:cSld>
  <p:clrMapOvr>
    <a:masterClrMapping/>
  </p:clrMapOvr>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TotalTime>
  <Words>3917</Words>
  <Application>Microsoft Office PowerPoint</Application>
  <PresentationFormat>Affichage à l'écran (4:3)</PresentationFormat>
  <Paragraphs>384</Paragraphs>
  <Slides>23</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23</vt:i4>
      </vt:variant>
    </vt:vector>
  </HeadingPairs>
  <TitlesOfParts>
    <vt:vector size="29" baseType="lpstr">
      <vt:lpstr>Wingdings</vt:lpstr>
      <vt:lpstr>Century Gothic</vt:lpstr>
      <vt:lpstr>Montserrat</vt:lpstr>
      <vt:lpstr>Arial</vt:lpstr>
      <vt:lpstr>Calibri</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Alexis LE GALLEU</dc:creator>
  <cp:keywords>label état</cp:keywords>
  <cp:lastModifiedBy>Lucas Mahé</cp:lastModifiedBy>
  <cp:revision>212</cp:revision>
  <cp:lastPrinted>2018-06-11T14:13:36Z</cp:lastPrinted>
  <dcterms:created xsi:type="dcterms:W3CDTF">2016-11-16T10:38:42Z</dcterms:created>
  <dcterms:modified xsi:type="dcterms:W3CDTF">2024-11-26T10:38:18Z</dcterms:modified>
</cp:coreProperties>
</file>